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79"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8288000" cy="10287000"/>
  <p:notesSz cx="6858000" cy="9144000"/>
  <p:embeddedFontLst>
    <p:embeddedFont>
      <p:font typeface="Amsterdam Three" panose="020B0604020202020204" charset="0"/>
      <p:regular r:id="rId25"/>
    </p:embeddedFont>
    <p:embeddedFont>
      <p:font typeface="Anton" panose="020B0604020202020204" charset="0"/>
      <p:regular r:id="rId26"/>
    </p:embeddedFont>
    <p:embeddedFont>
      <p:font typeface="Arimo Bold" panose="020B0604020202020204" charset="0"/>
      <p:regular r:id="rId27"/>
    </p:embeddedFont>
    <p:embeddedFont>
      <p:font typeface="Borsok" panose="02000503000000020002" charset="0"/>
      <p:regular r:id="rId28"/>
    </p:embeddedFont>
    <p:embeddedFont>
      <p:font typeface="Calibri" panose="020F0502020204030204" pitchFamily="34" charset="0"/>
      <p:regular r:id="rId29"/>
      <p:bold r:id="rId30"/>
      <p:italic r:id="rId31"/>
      <p:boldItalic r:id="rId32"/>
    </p:embeddedFont>
    <p:embeddedFont>
      <p:font typeface="Canva Student Font" panose="020B0604020202020204" charset="0"/>
      <p:regular r:id="rId33"/>
    </p:embeddedFont>
    <p:embeddedFont>
      <p:font typeface="Gagalin" panose="020B0604020202020204" charset="0"/>
      <p:regular r:id="rId34"/>
    </p:embeddedFont>
    <p:embeddedFont>
      <p:font typeface="Montserrat" panose="020B0604020202020204" charset="0"/>
      <p:regular r:id="rId35"/>
    </p:embeddedFont>
    <p:embeddedFont>
      <p:font typeface="Montserrat Bold" panose="020B0604020202020204" charset="0"/>
      <p:regular r:id="rId36"/>
    </p:embeddedFont>
    <p:embeddedFont>
      <p:font typeface="Montserrat Semi-Bold" panose="020B0604020202020204" charset="0"/>
      <p:regular r:id="rId37"/>
    </p:embeddedFont>
    <p:embeddedFont>
      <p:font typeface="Montserrat Ultra-Bold" panose="020B0604020202020204" charset="0"/>
      <p:regular r:id="rId38"/>
    </p:embeddedFont>
    <p:embeddedFont>
      <p:font typeface="Open Sans Bold" panose="020B0604020202020204" charset="0"/>
      <p:regular r:id="rId39"/>
    </p:embeddedFont>
    <p:embeddedFont>
      <p:font typeface="Oregano" panose="020B0604020202020204" charset="0"/>
      <p:regular r:id="rId40"/>
    </p:embeddedFont>
    <p:embeddedFont>
      <p:font typeface="Poppins Bold" panose="020B0604020202020204" charset="0"/>
      <p:regular r:id="rId41"/>
    </p:embeddedFont>
    <p:embeddedFont>
      <p:font typeface="Sitka Display" pitchFamily="2" charset="0"/>
      <p:regular r:id="rId42"/>
      <p:bold r:id="rId43"/>
      <p:italic r:id="rId44"/>
      <p:boldItalic r:id="rId45"/>
    </p:embeddedFont>
    <p:embeddedFont>
      <p:font typeface="Sitka Display Semibold" pitchFamily="2" charset="0"/>
      <p:bold r:id="rId46"/>
      <p:boldItalic r:id="rId47"/>
    </p:embeddedFont>
    <p:embeddedFont>
      <p:font typeface="Sweet Apricot" panose="020B0604020202020204" charset="0"/>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2" d="100"/>
          <a:sy n="42" d="100"/>
        </p:scale>
        <p:origin x="500" y="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font" Target="fonts/font24.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hyperlink" Target="https://pixabay.com/en/group-human-men-women-team-globe-106590/" TargetMode="External"/><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6.sv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C84F"/>
        </a:solidFill>
        <a:effectLst/>
      </p:bgPr>
    </p:bg>
    <p:spTree>
      <p:nvGrpSpPr>
        <p:cNvPr id="1" name=""/>
        <p:cNvGrpSpPr/>
        <p:nvPr/>
      </p:nvGrpSpPr>
      <p:grpSpPr>
        <a:xfrm>
          <a:off x="0" y="0"/>
          <a:ext cx="0" cy="0"/>
          <a:chOff x="0" y="0"/>
          <a:chExt cx="0" cy="0"/>
        </a:xfrm>
      </p:grpSpPr>
      <p:sp>
        <p:nvSpPr>
          <p:cNvPr id="2" name="Freeform 2"/>
          <p:cNvSpPr/>
          <p:nvPr/>
        </p:nvSpPr>
        <p:spPr>
          <a:xfrm>
            <a:off x="-3650092" y="-2474407"/>
            <a:ext cx="14503757" cy="16335808"/>
          </a:xfrm>
          <a:custGeom>
            <a:avLst/>
            <a:gdLst/>
            <a:ahLst/>
            <a:cxnLst/>
            <a:rect l="l" t="t" r="r" b="b"/>
            <a:pathLst>
              <a:path w="14503757" h="16335808">
                <a:moveTo>
                  <a:pt x="0" y="0"/>
                </a:moveTo>
                <a:lnTo>
                  <a:pt x="14503757" y="0"/>
                </a:lnTo>
                <a:lnTo>
                  <a:pt x="14503757" y="16335808"/>
                </a:lnTo>
                <a:lnTo>
                  <a:pt x="0" y="16335808"/>
                </a:lnTo>
                <a:lnTo>
                  <a:pt x="0" y="0"/>
                </a:lnTo>
                <a:close/>
              </a:path>
            </a:pathLst>
          </a:custGeom>
          <a:solidFill>
            <a:schemeClr val="accent3">
              <a:lumMod val="20000"/>
              <a:lumOff val="80000"/>
            </a:schemeClr>
          </a:solidFill>
        </p:spPr>
        <p:txBody>
          <a:bodyPr/>
          <a:lstStyle/>
          <a:p>
            <a:endParaRPr lang="en-IN"/>
          </a:p>
        </p:txBody>
      </p:sp>
      <p:grpSp>
        <p:nvGrpSpPr>
          <p:cNvPr id="3" name="Group 3"/>
          <p:cNvGrpSpPr/>
          <p:nvPr/>
        </p:nvGrpSpPr>
        <p:grpSpPr>
          <a:xfrm>
            <a:off x="373496" y="1506534"/>
            <a:ext cx="1313754" cy="895741"/>
            <a:chOff x="0" y="0"/>
            <a:chExt cx="1751672" cy="1194321"/>
          </a:xfrm>
        </p:grpSpPr>
        <p:sp>
          <p:nvSpPr>
            <p:cNvPr id="4" name="Freeform 4"/>
            <p:cNvSpPr/>
            <p:nvPr/>
          </p:nvSpPr>
          <p:spPr>
            <a:xfrm>
              <a:off x="0" y="0"/>
              <a:ext cx="1751711" cy="1194308"/>
            </a:xfrm>
            <a:custGeom>
              <a:avLst/>
              <a:gdLst/>
              <a:ahLst/>
              <a:cxnLst/>
              <a:rect l="l" t="t" r="r" b="b"/>
              <a:pathLst>
                <a:path w="1751711" h="1194308">
                  <a:moveTo>
                    <a:pt x="0" y="0"/>
                  </a:moveTo>
                  <a:lnTo>
                    <a:pt x="1751711" y="0"/>
                  </a:lnTo>
                  <a:lnTo>
                    <a:pt x="1751711" y="1194308"/>
                  </a:lnTo>
                  <a:lnTo>
                    <a:pt x="0" y="1194308"/>
                  </a:lnTo>
                  <a:lnTo>
                    <a:pt x="0" y="0"/>
                  </a:lnTo>
                  <a:close/>
                </a:path>
              </a:pathLst>
            </a:custGeom>
            <a:blipFill>
              <a:blip r:embed="rId2"/>
              <a:stretch>
                <a:fillRect t="-483" r="2" b="-484"/>
              </a:stretch>
            </a:blipFill>
          </p:spPr>
          <p:txBody>
            <a:bodyPr/>
            <a:lstStyle/>
            <a:p>
              <a:endParaRPr lang="en-IN"/>
            </a:p>
          </p:txBody>
        </p:sp>
      </p:grpSp>
      <p:sp>
        <p:nvSpPr>
          <p:cNvPr id="5" name="TextBox 5"/>
          <p:cNvSpPr txBox="1"/>
          <p:nvPr/>
        </p:nvSpPr>
        <p:spPr>
          <a:xfrm>
            <a:off x="392361" y="2684345"/>
            <a:ext cx="9992140" cy="1954323"/>
          </a:xfrm>
          <a:prstGeom prst="rect">
            <a:avLst/>
          </a:prstGeom>
        </p:spPr>
        <p:txBody>
          <a:bodyPr lIns="0" tIns="0" rIns="0" bIns="0" rtlCol="0" anchor="t">
            <a:spAutoFit/>
          </a:bodyPr>
          <a:lstStyle/>
          <a:p>
            <a:pPr algn="l">
              <a:lnSpc>
                <a:spcPts val="8751"/>
              </a:lnSpc>
            </a:pPr>
            <a:r>
              <a:rPr lang="en-US" sz="10417" spc="291">
                <a:solidFill>
                  <a:srgbClr val="19055B"/>
                </a:solidFill>
                <a:latin typeface="Montserrat Bold"/>
              </a:rPr>
              <a:t>E-COMMERCE</a:t>
            </a:r>
          </a:p>
        </p:txBody>
      </p:sp>
      <p:grpSp>
        <p:nvGrpSpPr>
          <p:cNvPr id="6" name="Group 6"/>
          <p:cNvGrpSpPr/>
          <p:nvPr/>
        </p:nvGrpSpPr>
        <p:grpSpPr>
          <a:xfrm>
            <a:off x="8340026" y="1030373"/>
            <a:ext cx="7228928" cy="8214691"/>
            <a:chOff x="0" y="0"/>
            <a:chExt cx="9638570" cy="10952921"/>
          </a:xfrm>
        </p:grpSpPr>
        <p:sp>
          <p:nvSpPr>
            <p:cNvPr id="7" name="Freeform 7"/>
            <p:cNvSpPr/>
            <p:nvPr/>
          </p:nvSpPr>
          <p:spPr>
            <a:xfrm>
              <a:off x="0" y="0"/>
              <a:ext cx="9638538" cy="10952861"/>
            </a:xfrm>
            <a:custGeom>
              <a:avLst/>
              <a:gdLst/>
              <a:ahLst/>
              <a:cxnLst/>
              <a:rect l="l" t="t" r="r" b="b"/>
              <a:pathLst>
                <a:path w="9638538" h="10952861">
                  <a:moveTo>
                    <a:pt x="0" y="0"/>
                  </a:moveTo>
                  <a:lnTo>
                    <a:pt x="9638538" y="0"/>
                  </a:lnTo>
                  <a:lnTo>
                    <a:pt x="9638538" y="10952861"/>
                  </a:lnTo>
                  <a:lnTo>
                    <a:pt x="0" y="10952861"/>
                  </a:lnTo>
                  <a:lnTo>
                    <a:pt x="0" y="0"/>
                  </a:lnTo>
                  <a:close/>
                </a:path>
              </a:pathLst>
            </a:custGeom>
            <a:blipFill>
              <a:blip r:embed="rId3"/>
              <a:stretch>
                <a:fillRect l="-102" r="-103"/>
              </a:stretch>
            </a:blipFill>
          </p:spPr>
          <p:txBody>
            <a:bodyPr/>
            <a:lstStyle/>
            <a:p>
              <a:endParaRPr lang="en-IN"/>
            </a:p>
          </p:txBody>
        </p:sp>
      </p:grpSp>
      <p:grpSp>
        <p:nvGrpSpPr>
          <p:cNvPr id="8" name="Group 8"/>
          <p:cNvGrpSpPr/>
          <p:nvPr/>
        </p:nvGrpSpPr>
        <p:grpSpPr>
          <a:xfrm>
            <a:off x="15585628" y="-6363"/>
            <a:ext cx="2702372" cy="3302899"/>
            <a:chOff x="0" y="0"/>
            <a:chExt cx="3603163" cy="4403865"/>
          </a:xfrm>
        </p:grpSpPr>
        <p:sp>
          <p:nvSpPr>
            <p:cNvPr id="9" name="Freeform 9"/>
            <p:cNvSpPr/>
            <p:nvPr/>
          </p:nvSpPr>
          <p:spPr>
            <a:xfrm>
              <a:off x="0" y="0"/>
              <a:ext cx="3603117" cy="4403852"/>
            </a:xfrm>
            <a:custGeom>
              <a:avLst/>
              <a:gdLst/>
              <a:ahLst/>
              <a:cxnLst/>
              <a:rect l="l" t="t" r="r" b="b"/>
              <a:pathLst>
                <a:path w="3603117" h="4403852">
                  <a:moveTo>
                    <a:pt x="0" y="0"/>
                  </a:moveTo>
                  <a:lnTo>
                    <a:pt x="3603117" y="0"/>
                  </a:lnTo>
                  <a:lnTo>
                    <a:pt x="3603117" y="4403852"/>
                  </a:lnTo>
                  <a:lnTo>
                    <a:pt x="0" y="4403852"/>
                  </a:lnTo>
                  <a:lnTo>
                    <a:pt x="0" y="0"/>
                  </a:lnTo>
                  <a:close/>
                </a:path>
              </a:pathLst>
            </a:custGeom>
            <a:blipFill>
              <a:blip r:embed="rId4"/>
              <a:stretch>
                <a:fillRect t="-128" r="-1" b="-128"/>
              </a:stretch>
            </a:blipFill>
          </p:spPr>
          <p:txBody>
            <a:bodyPr/>
            <a:lstStyle/>
            <a:p>
              <a:endParaRPr lang="en-IN"/>
            </a:p>
          </p:txBody>
        </p:sp>
      </p:grpSp>
      <p:grpSp>
        <p:nvGrpSpPr>
          <p:cNvPr id="10" name="Group 10"/>
          <p:cNvGrpSpPr/>
          <p:nvPr/>
        </p:nvGrpSpPr>
        <p:grpSpPr>
          <a:xfrm>
            <a:off x="15585628" y="7000828"/>
            <a:ext cx="2702372" cy="3302899"/>
            <a:chOff x="0" y="0"/>
            <a:chExt cx="3603163" cy="4403865"/>
          </a:xfrm>
        </p:grpSpPr>
        <p:sp>
          <p:nvSpPr>
            <p:cNvPr id="11" name="Freeform 11"/>
            <p:cNvSpPr/>
            <p:nvPr/>
          </p:nvSpPr>
          <p:spPr>
            <a:xfrm flipV="1">
              <a:off x="0" y="0"/>
              <a:ext cx="3603117" cy="4403852"/>
            </a:xfrm>
            <a:custGeom>
              <a:avLst/>
              <a:gdLst/>
              <a:ahLst/>
              <a:cxnLst/>
              <a:rect l="l" t="t" r="r" b="b"/>
              <a:pathLst>
                <a:path w="3603117" h="4403852">
                  <a:moveTo>
                    <a:pt x="0" y="4403852"/>
                  </a:moveTo>
                  <a:lnTo>
                    <a:pt x="3603117" y="4403852"/>
                  </a:lnTo>
                  <a:lnTo>
                    <a:pt x="3603117" y="0"/>
                  </a:lnTo>
                  <a:lnTo>
                    <a:pt x="0" y="0"/>
                  </a:lnTo>
                  <a:lnTo>
                    <a:pt x="0" y="4403852"/>
                  </a:lnTo>
                  <a:close/>
                </a:path>
              </a:pathLst>
            </a:custGeom>
            <a:blipFill>
              <a:blip r:embed="rId4"/>
              <a:stretch>
                <a:fillRect t="-128" r="-1" b="-128"/>
              </a:stretch>
            </a:blipFill>
          </p:spPr>
          <p:txBody>
            <a:bodyPr/>
            <a:lstStyle/>
            <a:p>
              <a:endParaRPr lang="en-IN"/>
            </a:p>
          </p:txBody>
        </p:sp>
      </p:grpSp>
      <p:grpSp>
        <p:nvGrpSpPr>
          <p:cNvPr id="12" name="Group 12"/>
          <p:cNvGrpSpPr/>
          <p:nvPr/>
        </p:nvGrpSpPr>
        <p:grpSpPr>
          <a:xfrm>
            <a:off x="16171387" y="4145446"/>
            <a:ext cx="2116613" cy="1762080"/>
            <a:chOff x="0" y="0"/>
            <a:chExt cx="2822150" cy="2349440"/>
          </a:xfrm>
        </p:grpSpPr>
        <p:sp>
          <p:nvSpPr>
            <p:cNvPr id="13" name="Freeform 13"/>
            <p:cNvSpPr/>
            <p:nvPr/>
          </p:nvSpPr>
          <p:spPr>
            <a:xfrm>
              <a:off x="0" y="0"/>
              <a:ext cx="2822194" cy="2349500"/>
            </a:xfrm>
            <a:custGeom>
              <a:avLst/>
              <a:gdLst/>
              <a:ahLst/>
              <a:cxnLst/>
              <a:rect l="l" t="t" r="r" b="b"/>
              <a:pathLst>
                <a:path w="2822194" h="2349500">
                  <a:moveTo>
                    <a:pt x="0" y="0"/>
                  </a:moveTo>
                  <a:lnTo>
                    <a:pt x="2822194" y="0"/>
                  </a:lnTo>
                  <a:lnTo>
                    <a:pt x="2822194" y="2349500"/>
                  </a:lnTo>
                  <a:lnTo>
                    <a:pt x="0" y="2349500"/>
                  </a:lnTo>
                  <a:lnTo>
                    <a:pt x="0" y="0"/>
                  </a:lnTo>
                  <a:close/>
                </a:path>
              </a:pathLst>
            </a:custGeom>
            <a:blipFill>
              <a:blip r:embed="rId5"/>
              <a:stretch>
                <a:fillRect t="-94" r="1" b="-92"/>
              </a:stretch>
            </a:blipFill>
          </p:spPr>
          <p:txBody>
            <a:bodyPr/>
            <a:lstStyle/>
            <a:p>
              <a:endParaRPr lang="en-IN"/>
            </a:p>
          </p:txBody>
        </p:sp>
      </p:grpSp>
      <p:grpSp>
        <p:nvGrpSpPr>
          <p:cNvPr id="14" name="Group 14"/>
          <p:cNvGrpSpPr/>
          <p:nvPr/>
        </p:nvGrpSpPr>
        <p:grpSpPr>
          <a:xfrm>
            <a:off x="1064435" y="7918089"/>
            <a:ext cx="2468193" cy="1468377"/>
            <a:chOff x="0" y="0"/>
            <a:chExt cx="3290924" cy="1957836"/>
          </a:xfrm>
        </p:grpSpPr>
        <p:sp>
          <p:nvSpPr>
            <p:cNvPr id="15" name="Freeform 15"/>
            <p:cNvSpPr/>
            <p:nvPr/>
          </p:nvSpPr>
          <p:spPr>
            <a:xfrm>
              <a:off x="0" y="0"/>
              <a:ext cx="3290951" cy="1957832"/>
            </a:xfrm>
            <a:custGeom>
              <a:avLst/>
              <a:gdLst/>
              <a:ahLst/>
              <a:cxnLst/>
              <a:rect l="l" t="t" r="r" b="b"/>
              <a:pathLst>
                <a:path w="3290951" h="1957832">
                  <a:moveTo>
                    <a:pt x="0" y="0"/>
                  </a:moveTo>
                  <a:lnTo>
                    <a:pt x="3290951" y="0"/>
                  </a:lnTo>
                  <a:lnTo>
                    <a:pt x="3290951" y="1957832"/>
                  </a:lnTo>
                  <a:lnTo>
                    <a:pt x="0" y="1957832"/>
                  </a:lnTo>
                  <a:lnTo>
                    <a:pt x="0" y="0"/>
                  </a:lnTo>
                  <a:close/>
                </a:path>
              </a:pathLst>
            </a:custGeom>
            <a:blipFill>
              <a:blip r:embed="rId6"/>
              <a:stretch>
                <a:fillRect t="-103" b="-103"/>
              </a:stretch>
            </a:blipFill>
          </p:spPr>
          <p:txBody>
            <a:bodyPr/>
            <a:lstStyle/>
            <a:p>
              <a:endParaRPr lang="en-IN"/>
            </a:p>
          </p:txBody>
        </p:sp>
      </p:grpSp>
      <p:grpSp>
        <p:nvGrpSpPr>
          <p:cNvPr id="16" name="Group 16"/>
          <p:cNvGrpSpPr/>
          <p:nvPr/>
        </p:nvGrpSpPr>
        <p:grpSpPr>
          <a:xfrm>
            <a:off x="3532628" y="7918089"/>
            <a:ext cx="2468193" cy="1468377"/>
            <a:chOff x="0" y="0"/>
            <a:chExt cx="3290924" cy="1957836"/>
          </a:xfrm>
        </p:grpSpPr>
        <p:sp>
          <p:nvSpPr>
            <p:cNvPr id="17" name="Freeform 17"/>
            <p:cNvSpPr/>
            <p:nvPr/>
          </p:nvSpPr>
          <p:spPr>
            <a:xfrm flipH="1">
              <a:off x="0" y="0"/>
              <a:ext cx="3290951" cy="1957832"/>
            </a:xfrm>
            <a:custGeom>
              <a:avLst/>
              <a:gdLst/>
              <a:ahLst/>
              <a:cxnLst/>
              <a:rect l="l" t="t" r="r" b="b"/>
              <a:pathLst>
                <a:path w="3290951" h="1957832">
                  <a:moveTo>
                    <a:pt x="3290951" y="0"/>
                  </a:moveTo>
                  <a:lnTo>
                    <a:pt x="0" y="0"/>
                  </a:lnTo>
                  <a:lnTo>
                    <a:pt x="0" y="1957832"/>
                  </a:lnTo>
                  <a:lnTo>
                    <a:pt x="3290951" y="1957832"/>
                  </a:lnTo>
                  <a:lnTo>
                    <a:pt x="3290951" y="0"/>
                  </a:lnTo>
                  <a:close/>
                </a:path>
              </a:pathLst>
            </a:custGeom>
            <a:blipFill>
              <a:blip r:embed="rId6"/>
              <a:stretch>
                <a:fillRect t="-103" b="-103"/>
              </a:stretch>
            </a:blipFill>
          </p:spPr>
          <p:txBody>
            <a:bodyPr/>
            <a:lstStyle/>
            <a:p>
              <a:endParaRPr lang="en-IN"/>
            </a:p>
          </p:txBody>
        </p:sp>
      </p:grpSp>
      <p:sp>
        <p:nvSpPr>
          <p:cNvPr id="18" name="TextBox 18"/>
          <p:cNvSpPr txBox="1"/>
          <p:nvPr/>
        </p:nvSpPr>
        <p:spPr>
          <a:xfrm>
            <a:off x="1030373" y="4486035"/>
            <a:ext cx="6930304" cy="929203"/>
          </a:xfrm>
          <a:prstGeom prst="rect">
            <a:avLst/>
          </a:prstGeom>
        </p:spPr>
        <p:txBody>
          <a:bodyPr lIns="0" tIns="0" rIns="0" bIns="0" rtlCol="0" anchor="t">
            <a:spAutoFit/>
          </a:bodyPr>
          <a:lstStyle/>
          <a:p>
            <a:pPr algn="l">
              <a:lnSpc>
                <a:spcPts val="6982"/>
              </a:lnSpc>
            </a:pPr>
            <a:r>
              <a:rPr lang="en-US" sz="4987" spc="139">
                <a:solidFill>
                  <a:srgbClr val="19055B"/>
                </a:solidFill>
                <a:latin typeface="Montserrat"/>
              </a:rPr>
              <a:t>Olist Store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Freeform 2"/>
          <p:cNvSpPr/>
          <p:nvPr/>
        </p:nvSpPr>
        <p:spPr>
          <a:xfrm>
            <a:off x="-449298" y="-2347118"/>
            <a:ext cx="3634703" cy="3634703"/>
          </a:xfrm>
          <a:custGeom>
            <a:avLst/>
            <a:gdLst/>
            <a:ahLst/>
            <a:cxnLst/>
            <a:rect l="l" t="t" r="r" b="b"/>
            <a:pathLst>
              <a:path w="3634703" h="3634703">
                <a:moveTo>
                  <a:pt x="0" y="0"/>
                </a:moveTo>
                <a:lnTo>
                  <a:pt x="3634703" y="0"/>
                </a:lnTo>
                <a:lnTo>
                  <a:pt x="3634703" y="3634703"/>
                </a:lnTo>
                <a:lnTo>
                  <a:pt x="0" y="36347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8149098" y="-1037980"/>
            <a:ext cx="12987134" cy="12379687"/>
          </a:xfrm>
          <a:custGeom>
            <a:avLst/>
            <a:gdLst/>
            <a:ahLst/>
            <a:cxnLst/>
            <a:rect l="l" t="t" r="r" b="b"/>
            <a:pathLst>
              <a:path w="12987134" h="12379687">
                <a:moveTo>
                  <a:pt x="0" y="0"/>
                </a:moveTo>
                <a:lnTo>
                  <a:pt x="12987134" y="0"/>
                </a:lnTo>
                <a:lnTo>
                  <a:pt x="12987134" y="12379687"/>
                </a:lnTo>
                <a:lnTo>
                  <a:pt x="0" y="123796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5159471" y="5477221"/>
            <a:ext cx="12379687" cy="12379687"/>
          </a:xfrm>
          <a:custGeom>
            <a:avLst/>
            <a:gdLst/>
            <a:ahLst/>
            <a:cxnLst/>
            <a:rect l="l" t="t" r="r" b="b"/>
            <a:pathLst>
              <a:path w="12379687" h="12379687">
                <a:moveTo>
                  <a:pt x="0" y="0"/>
                </a:moveTo>
                <a:lnTo>
                  <a:pt x="12379687" y="0"/>
                </a:lnTo>
                <a:lnTo>
                  <a:pt x="12379687" y="12379687"/>
                </a:lnTo>
                <a:lnTo>
                  <a:pt x="0" y="123796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grpSp>
        <p:nvGrpSpPr>
          <p:cNvPr id="5" name="Group 5"/>
          <p:cNvGrpSpPr/>
          <p:nvPr/>
        </p:nvGrpSpPr>
        <p:grpSpPr>
          <a:xfrm>
            <a:off x="4640683" y="313861"/>
            <a:ext cx="9210426" cy="973724"/>
            <a:chOff x="0" y="0"/>
            <a:chExt cx="12280568" cy="1298299"/>
          </a:xfrm>
        </p:grpSpPr>
        <p:sp>
          <p:nvSpPr>
            <p:cNvPr id="6" name="Freeform 6"/>
            <p:cNvSpPr/>
            <p:nvPr/>
          </p:nvSpPr>
          <p:spPr>
            <a:xfrm>
              <a:off x="0" y="0"/>
              <a:ext cx="12280519" cy="1298321"/>
            </a:xfrm>
            <a:custGeom>
              <a:avLst/>
              <a:gdLst/>
              <a:ahLst/>
              <a:cxnLst/>
              <a:rect l="l" t="t" r="r" b="b"/>
              <a:pathLst>
                <a:path w="12280519" h="1298321">
                  <a:moveTo>
                    <a:pt x="244729" y="0"/>
                  </a:moveTo>
                  <a:lnTo>
                    <a:pt x="12035790" y="0"/>
                  </a:lnTo>
                  <a:cubicBezTo>
                    <a:pt x="12100687" y="0"/>
                    <a:pt x="12162917" y="25781"/>
                    <a:pt x="12208891" y="71628"/>
                  </a:cubicBezTo>
                  <a:cubicBezTo>
                    <a:pt x="12254865" y="117475"/>
                    <a:pt x="12280519" y="179832"/>
                    <a:pt x="12280519" y="244729"/>
                  </a:cubicBezTo>
                  <a:lnTo>
                    <a:pt x="12280519" y="1053592"/>
                  </a:lnTo>
                  <a:cubicBezTo>
                    <a:pt x="12280519" y="1188720"/>
                    <a:pt x="12170918" y="1298321"/>
                    <a:pt x="12035790" y="1298321"/>
                  </a:cubicBezTo>
                  <a:lnTo>
                    <a:pt x="244729" y="1298321"/>
                  </a:lnTo>
                  <a:cubicBezTo>
                    <a:pt x="109601" y="1298321"/>
                    <a:pt x="0" y="1188720"/>
                    <a:pt x="0" y="1053592"/>
                  </a:cubicBezTo>
                  <a:lnTo>
                    <a:pt x="0" y="244729"/>
                  </a:lnTo>
                  <a:cubicBezTo>
                    <a:pt x="0" y="109601"/>
                    <a:pt x="109601" y="0"/>
                    <a:pt x="244729" y="0"/>
                  </a:cubicBezTo>
                  <a:close/>
                </a:path>
              </a:pathLst>
            </a:custGeom>
            <a:solidFill>
              <a:srgbClr val="F6F6E9"/>
            </a:solidFill>
          </p:spPr>
          <p:txBody>
            <a:bodyPr/>
            <a:lstStyle/>
            <a:p>
              <a:endParaRPr lang="en-IN"/>
            </a:p>
          </p:txBody>
        </p:sp>
      </p:grpSp>
      <p:sp>
        <p:nvSpPr>
          <p:cNvPr id="7" name="TextBox 7"/>
          <p:cNvSpPr txBox="1"/>
          <p:nvPr/>
        </p:nvSpPr>
        <p:spPr>
          <a:xfrm>
            <a:off x="4436928" y="504248"/>
            <a:ext cx="9083426" cy="589457"/>
          </a:xfrm>
          <a:prstGeom prst="rect">
            <a:avLst/>
          </a:prstGeom>
        </p:spPr>
        <p:txBody>
          <a:bodyPr lIns="0" tIns="0" rIns="0" bIns="0" rtlCol="0" anchor="t">
            <a:spAutoFit/>
          </a:bodyPr>
          <a:lstStyle/>
          <a:p>
            <a:pPr algn="ctr">
              <a:lnSpc>
                <a:spcPts val="4917"/>
              </a:lnSpc>
            </a:pPr>
            <a:r>
              <a:rPr lang="en-US" sz="3512" spc="249" dirty="0">
                <a:solidFill>
                  <a:srgbClr val="291B25"/>
                </a:solidFill>
                <a:latin typeface="Anton"/>
              </a:rPr>
              <a:t>KPI’5 </a:t>
            </a:r>
          </a:p>
        </p:txBody>
      </p:sp>
      <p:grpSp>
        <p:nvGrpSpPr>
          <p:cNvPr id="8" name="Group 8"/>
          <p:cNvGrpSpPr/>
          <p:nvPr/>
        </p:nvGrpSpPr>
        <p:grpSpPr>
          <a:xfrm>
            <a:off x="0" y="3811205"/>
            <a:ext cx="5413403" cy="7855861"/>
            <a:chOff x="0" y="0"/>
            <a:chExt cx="7217870" cy="10474482"/>
          </a:xfrm>
        </p:grpSpPr>
        <p:sp>
          <p:nvSpPr>
            <p:cNvPr id="9" name="Freeform 9"/>
            <p:cNvSpPr/>
            <p:nvPr/>
          </p:nvSpPr>
          <p:spPr>
            <a:xfrm>
              <a:off x="0" y="0"/>
              <a:ext cx="7217918" cy="10474452"/>
            </a:xfrm>
            <a:custGeom>
              <a:avLst/>
              <a:gdLst/>
              <a:ahLst/>
              <a:cxnLst/>
              <a:rect l="l" t="t" r="r" b="b"/>
              <a:pathLst>
                <a:path w="7217918" h="10474452">
                  <a:moveTo>
                    <a:pt x="0" y="0"/>
                  </a:moveTo>
                  <a:lnTo>
                    <a:pt x="7217918" y="0"/>
                  </a:lnTo>
                  <a:lnTo>
                    <a:pt x="7217918" y="10474452"/>
                  </a:lnTo>
                  <a:lnTo>
                    <a:pt x="0" y="10474452"/>
                  </a:lnTo>
                  <a:lnTo>
                    <a:pt x="0" y="0"/>
                  </a:lnTo>
                  <a:close/>
                </a:path>
              </a:pathLst>
            </a:custGeom>
            <a:blipFill>
              <a:blip r:embed="rId8"/>
              <a:stretch>
                <a:fillRect l="-43" r="-43"/>
              </a:stretch>
            </a:blipFill>
          </p:spPr>
          <p:txBody>
            <a:bodyPr/>
            <a:lstStyle/>
            <a:p>
              <a:endParaRPr lang="en-IN"/>
            </a:p>
          </p:txBody>
        </p:sp>
      </p:grpSp>
      <p:grpSp>
        <p:nvGrpSpPr>
          <p:cNvPr id="10" name="Group 10"/>
          <p:cNvGrpSpPr/>
          <p:nvPr/>
        </p:nvGrpSpPr>
        <p:grpSpPr>
          <a:xfrm>
            <a:off x="13200814" y="9575246"/>
            <a:ext cx="4553924" cy="899399"/>
            <a:chOff x="0" y="0"/>
            <a:chExt cx="6071899" cy="1199199"/>
          </a:xfrm>
        </p:grpSpPr>
        <p:sp>
          <p:nvSpPr>
            <p:cNvPr id="11" name="Freeform 11"/>
            <p:cNvSpPr/>
            <p:nvPr/>
          </p:nvSpPr>
          <p:spPr>
            <a:xfrm>
              <a:off x="0" y="0"/>
              <a:ext cx="6071870" cy="1199261"/>
            </a:xfrm>
            <a:custGeom>
              <a:avLst/>
              <a:gdLst/>
              <a:ahLst/>
              <a:cxnLst/>
              <a:rect l="l" t="t" r="r" b="b"/>
              <a:pathLst>
                <a:path w="6071870" h="1199261">
                  <a:moveTo>
                    <a:pt x="0" y="0"/>
                  </a:moveTo>
                  <a:lnTo>
                    <a:pt x="6071870" y="0"/>
                  </a:lnTo>
                  <a:lnTo>
                    <a:pt x="6071870" y="1199261"/>
                  </a:lnTo>
                  <a:lnTo>
                    <a:pt x="0" y="1199261"/>
                  </a:lnTo>
                  <a:lnTo>
                    <a:pt x="0" y="0"/>
                  </a:lnTo>
                  <a:close/>
                </a:path>
              </a:pathLst>
            </a:custGeom>
            <a:blipFill>
              <a:blip r:embed="rId9"/>
              <a:stretch>
                <a:fillRect t="-174" b="-169"/>
              </a:stretch>
            </a:blipFill>
          </p:spPr>
          <p:txBody>
            <a:bodyPr/>
            <a:lstStyle/>
            <a:p>
              <a:endParaRPr lang="en-IN"/>
            </a:p>
          </p:txBody>
        </p:sp>
      </p:grpSp>
      <p:grpSp>
        <p:nvGrpSpPr>
          <p:cNvPr id="12" name="Group 12"/>
          <p:cNvGrpSpPr/>
          <p:nvPr/>
        </p:nvGrpSpPr>
        <p:grpSpPr>
          <a:xfrm>
            <a:off x="16486297" y="8665815"/>
            <a:ext cx="1801703" cy="1637912"/>
            <a:chOff x="0" y="0"/>
            <a:chExt cx="2402271" cy="2183883"/>
          </a:xfrm>
        </p:grpSpPr>
        <p:sp>
          <p:nvSpPr>
            <p:cNvPr id="13" name="Freeform 13"/>
            <p:cNvSpPr/>
            <p:nvPr/>
          </p:nvSpPr>
          <p:spPr>
            <a:xfrm>
              <a:off x="0" y="0"/>
              <a:ext cx="2402332" cy="2183892"/>
            </a:xfrm>
            <a:custGeom>
              <a:avLst/>
              <a:gdLst/>
              <a:ahLst/>
              <a:cxnLst/>
              <a:rect l="l" t="t" r="r" b="b"/>
              <a:pathLst>
                <a:path w="2402332" h="2183892">
                  <a:moveTo>
                    <a:pt x="0" y="0"/>
                  </a:moveTo>
                  <a:lnTo>
                    <a:pt x="2402332" y="0"/>
                  </a:lnTo>
                  <a:lnTo>
                    <a:pt x="2402332" y="2183892"/>
                  </a:lnTo>
                  <a:lnTo>
                    <a:pt x="0" y="2183892"/>
                  </a:lnTo>
                  <a:lnTo>
                    <a:pt x="0" y="0"/>
                  </a:lnTo>
                  <a:close/>
                </a:path>
              </a:pathLst>
            </a:custGeom>
            <a:blipFill>
              <a:blip r:embed="rId10"/>
              <a:stretch>
                <a:fillRect t="-78" r="2" b="-78"/>
              </a:stretch>
            </a:blipFill>
          </p:spPr>
          <p:txBody>
            <a:bodyPr/>
            <a:lstStyle/>
            <a:p>
              <a:endParaRPr lang="en-IN"/>
            </a:p>
          </p:txBody>
        </p:sp>
      </p:grpSp>
      <p:sp>
        <p:nvSpPr>
          <p:cNvPr id="14" name="TextBox 14"/>
          <p:cNvSpPr txBox="1"/>
          <p:nvPr/>
        </p:nvSpPr>
        <p:spPr>
          <a:xfrm>
            <a:off x="5144819" y="2652843"/>
            <a:ext cx="13143181" cy="4167808"/>
          </a:xfrm>
          <a:prstGeom prst="rect">
            <a:avLst/>
          </a:prstGeom>
        </p:spPr>
        <p:txBody>
          <a:bodyPr lIns="0" tIns="0" rIns="0" bIns="0" rtlCol="0" anchor="t">
            <a:spAutoFit/>
          </a:bodyPr>
          <a:lstStyle/>
          <a:p>
            <a:pPr algn="r">
              <a:lnSpc>
                <a:spcPts val="5504"/>
              </a:lnSpc>
            </a:pPr>
            <a:r>
              <a:rPr lang="en-US" sz="4828" dirty="0">
                <a:solidFill>
                  <a:srgbClr val="000000"/>
                </a:solidFill>
                <a:latin typeface="Sitka Display" pitchFamily="2" charset="0"/>
              </a:rPr>
              <a:t>Relationship between shipping days (</a:t>
            </a:r>
            <a:r>
              <a:rPr lang="en-US" sz="4828" dirty="0" err="1">
                <a:solidFill>
                  <a:srgbClr val="000000"/>
                </a:solidFill>
                <a:latin typeface="Sitka Display" pitchFamily="2" charset="0"/>
              </a:rPr>
              <a:t>order_delivered_customer_date</a:t>
            </a:r>
            <a:r>
              <a:rPr lang="en-US" sz="4828" dirty="0">
                <a:solidFill>
                  <a:srgbClr val="000000"/>
                </a:solidFill>
                <a:latin typeface="Sitka Display" pitchFamily="2" charset="0"/>
              </a:rPr>
              <a:t> - </a:t>
            </a:r>
            <a:r>
              <a:rPr lang="en-US" sz="4828" dirty="0" err="1">
                <a:solidFill>
                  <a:srgbClr val="000000"/>
                </a:solidFill>
                <a:latin typeface="Sitka Display" pitchFamily="2" charset="0"/>
              </a:rPr>
              <a:t>order_purchase_timestamp</a:t>
            </a:r>
            <a:r>
              <a:rPr lang="en-US" sz="4828" dirty="0">
                <a:solidFill>
                  <a:srgbClr val="000000"/>
                </a:solidFill>
                <a:latin typeface="Sitka Display" pitchFamily="2" charset="0"/>
              </a:rPr>
              <a:t>) Vs review scores</a:t>
            </a:r>
          </a:p>
          <a:p>
            <a:pPr algn="r">
              <a:lnSpc>
                <a:spcPts val="4002"/>
              </a:lnSpc>
            </a:pPr>
            <a:r>
              <a:rPr lang="en-US" sz="3512" dirty="0">
                <a:solidFill>
                  <a:srgbClr val="000000"/>
                </a:solidFill>
                <a:latin typeface="Sitka Display" pitchFamily="2" charset="0"/>
              </a:rPr>
              <a:t>This KPI analyzes the relationship between shipping days and review scores. It helps in understanding the impact of delivery time on customer satisfaction levels. </a:t>
            </a:r>
            <a:r>
              <a:rPr lang="en-US" sz="3512" dirty="0" err="1">
                <a:solidFill>
                  <a:srgbClr val="000000"/>
                </a:solidFill>
                <a:latin typeface="Sitka Display" pitchFamily="2" charset="0"/>
              </a:rPr>
              <a:t>Olist</a:t>
            </a:r>
            <a:r>
              <a:rPr lang="en-US" sz="3512" dirty="0">
                <a:solidFill>
                  <a:srgbClr val="000000"/>
                </a:solidFill>
                <a:latin typeface="Sitka Display" pitchFamily="2" charset="0"/>
              </a:rPr>
              <a:t> can use this information to optimize their logistics and improve their delivery time.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0" y="1"/>
            <a:ext cx="18288000" cy="7793364"/>
            <a:chOff x="0" y="0"/>
            <a:chExt cx="24384000" cy="10391152"/>
          </a:xfrm>
          <a:solidFill>
            <a:schemeClr val="accent3">
              <a:lumMod val="20000"/>
              <a:lumOff val="80000"/>
            </a:schemeClr>
          </a:solidFill>
        </p:grpSpPr>
        <p:sp>
          <p:nvSpPr>
            <p:cNvPr id="3" name="Freeform 3"/>
            <p:cNvSpPr/>
            <p:nvPr/>
          </p:nvSpPr>
          <p:spPr>
            <a:xfrm>
              <a:off x="0" y="0"/>
              <a:ext cx="24384000" cy="10391140"/>
            </a:xfrm>
            <a:custGeom>
              <a:avLst/>
              <a:gdLst/>
              <a:ahLst/>
              <a:cxnLst/>
              <a:rect l="l" t="t" r="r" b="b"/>
              <a:pathLst>
                <a:path w="24384000" h="10391140">
                  <a:moveTo>
                    <a:pt x="0" y="0"/>
                  </a:moveTo>
                  <a:lnTo>
                    <a:pt x="24384000" y="0"/>
                  </a:lnTo>
                  <a:lnTo>
                    <a:pt x="24384000" y="10391140"/>
                  </a:lnTo>
                  <a:lnTo>
                    <a:pt x="0" y="10391140"/>
                  </a:lnTo>
                  <a:close/>
                </a:path>
              </a:pathLst>
            </a:custGeom>
            <a:grpFill/>
          </p:spPr>
          <p:txBody>
            <a:bodyPr/>
            <a:lstStyle/>
            <a:p>
              <a:endParaRPr lang="en-IN"/>
            </a:p>
          </p:txBody>
        </p:sp>
      </p:grpSp>
      <p:grpSp>
        <p:nvGrpSpPr>
          <p:cNvPr id="4" name="Group 4"/>
          <p:cNvGrpSpPr/>
          <p:nvPr/>
        </p:nvGrpSpPr>
        <p:grpSpPr>
          <a:xfrm>
            <a:off x="894695" y="829287"/>
            <a:ext cx="16498608" cy="8113096"/>
            <a:chOff x="0" y="0"/>
            <a:chExt cx="21998144" cy="10817461"/>
          </a:xfrm>
          <a:solidFill>
            <a:schemeClr val="accent3">
              <a:lumMod val="20000"/>
              <a:lumOff val="80000"/>
            </a:schemeClr>
          </a:solidFill>
        </p:grpSpPr>
        <p:sp>
          <p:nvSpPr>
            <p:cNvPr id="5" name="Freeform 5"/>
            <p:cNvSpPr/>
            <p:nvPr/>
          </p:nvSpPr>
          <p:spPr>
            <a:xfrm>
              <a:off x="0" y="0"/>
              <a:ext cx="21998178" cy="10817479"/>
            </a:xfrm>
            <a:custGeom>
              <a:avLst/>
              <a:gdLst/>
              <a:ahLst/>
              <a:cxnLst/>
              <a:rect l="l" t="t" r="r" b="b"/>
              <a:pathLst>
                <a:path w="21998178" h="10817479">
                  <a:moveTo>
                    <a:pt x="0" y="0"/>
                  </a:moveTo>
                  <a:lnTo>
                    <a:pt x="21998178" y="0"/>
                  </a:lnTo>
                  <a:lnTo>
                    <a:pt x="21998178" y="10817479"/>
                  </a:lnTo>
                  <a:lnTo>
                    <a:pt x="0" y="10817479"/>
                  </a:lnTo>
                  <a:close/>
                </a:path>
              </a:pathLst>
            </a:custGeom>
            <a:grpFill/>
          </p:spPr>
          <p:txBody>
            <a:bodyPr/>
            <a:lstStyle/>
            <a:p>
              <a:endParaRPr lang="en-IN"/>
            </a:p>
          </p:txBody>
        </p:sp>
      </p:grpSp>
      <p:sp>
        <p:nvSpPr>
          <p:cNvPr id="8" name="TextBox 8"/>
          <p:cNvSpPr txBox="1"/>
          <p:nvPr/>
        </p:nvSpPr>
        <p:spPr>
          <a:xfrm>
            <a:off x="5562600" y="0"/>
            <a:ext cx="5935701" cy="697661"/>
          </a:xfrm>
          <a:prstGeom prst="rect">
            <a:avLst/>
          </a:prstGeom>
        </p:spPr>
        <p:txBody>
          <a:bodyPr wrap="square" lIns="0" tIns="0" rIns="0" bIns="0" rtlCol="0" anchor="t">
            <a:spAutoFit/>
          </a:bodyPr>
          <a:lstStyle/>
          <a:p>
            <a:pPr algn="ctr">
              <a:lnSpc>
                <a:spcPts val="5769"/>
              </a:lnSpc>
              <a:spcBef>
                <a:spcPct val="0"/>
              </a:spcBef>
            </a:pPr>
            <a:r>
              <a:rPr lang="en-US" sz="3600" dirty="0">
                <a:solidFill>
                  <a:srgbClr val="000000"/>
                </a:solidFill>
                <a:latin typeface="Montserrat Bold"/>
              </a:rPr>
              <a:t>Excel dashboard</a:t>
            </a:r>
          </a:p>
        </p:txBody>
      </p:sp>
      <p:pic>
        <p:nvPicPr>
          <p:cNvPr id="9" name="Picture 8">
            <a:extLst>
              <a:ext uri="{FF2B5EF4-FFF2-40B4-BE49-F238E27FC236}">
                <a16:creationId xmlns:a16="http://schemas.microsoft.com/office/drawing/2014/main" id="{F77D3690-220C-4B9F-8522-99A2C944F0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7661"/>
            <a:ext cx="18288000" cy="970363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2">
            <a:extLst>
              <a:ext uri="{FF2B5EF4-FFF2-40B4-BE49-F238E27FC236}">
                <a16:creationId xmlns:a16="http://schemas.microsoft.com/office/drawing/2014/main" id="{FA697C74-C7B2-490F-8FE6-9013DC3ECD5C}"/>
              </a:ext>
            </a:extLst>
          </p:cNvPr>
          <p:cNvSpPr/>
          <p:nvPr/>
        </p:nvSpPr>
        <p:spPr>
          <a:xfrm>
            <a:off x="640992" y="152444"/>
            <a:ext cx="3118715" cy="8804389"/>
          </a:xfrm>
          <a:custGeom>
            <a:avLst/>
            <a:gdLst/>
            <a:ahLst/>
            <a:cxnLst/>
            <a:rect l="l" t="t" r="r" b="b"/>
            <a:pathLst>
              <a:path w="3118715" h="8804389">
                <a:moveTo>
                  <a:pt x="0" y="0"/>
                </a:moveTo>
                <a:lnTo>
                  <a:pt x="3118715" y="0"/>
                </a:lnTo>
                <a:lnTo>
                  <a:pt x="3118715" y="8804390"/>
                </a:lnTo>
                <a:lnTo>
                  <a:pt x="0" y="88043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2" name="Freeform 2"/>
          <p:cNvSpPr/>
          <p:nvPr/>
        </p:nvSpPr>
        <p:spPr>
          <a:xfrm>
            <a:off x="488592" y="44"/>
            <a:ext cx="3118715" cy="8804389"/>
          </a:xfrm>
          <a:custGeom>
            <a:avLst/>
            <a:gdLst/>
            <a:ahLst/>
            <a:cxnLst/>
            <a:rect l="l" t="t" r="r" b="b"/>
            <a:pathLst>
              <a:path w="3118715" h="8804389">
                <a:moveTo>
                  <a:pt x="0" y="0"/>
                </a:moveTo>
                <a:lnTo>
                  <a:pt x="3118715" y="0"/>
                </a:lnTo>
                <a:lnTo>
                  <a:pt x="3118715" y="8804390"/>
                </a:lnTo>
                <a:lnTo>
                  <a:pt x="0" y="8804390"/>
                </a:lnTo>
                <a:lnTo>
                  <a:pt x="0" y="0"/>
                </a:lnTo>
                <a:close/>
              </a:path>
            </a:pathLst>
          </a:custGeom>
          <a:solidFill>
            <a:schemeClr val="bg1"/>
          </a:solidFill>
        </p:spPr>
        <p:txBody>
          <a:bodyPr/>
          <a:lstStyle/>
          <a:p>
            <a:endParaRPr lang="en-IN"/>
          </a:p>
        </p:txBody>
      </p:sp>
      <p:grpSp>
        <p:nvGrpSpPr>
          <p:cNvPr id="3" name="Group 3"/>
          <p:cNvGrpSpPr/>
          <p:nvPr/>
        </p:nvGrpSpPr>
        <p:grpSpPr>
          <a:xfrm>
            <a:off x="869292" y="1054861"/>
            <a:ext cx="16667594" cy="8536966"/>
            <a:chOff x="0" y="0"/>
            <a:chExt cx="22223458" cy="11854900"/>
          </a:xfrm>
          <a:solidFill>
            <a:schemeClr val="bg1"/>
          </a:solidFill>
        </p:grpSpPr>
        <p:sp>
          <p:nvSpPr>
            <p:cNvPr id="4" name="Freeform 4"/>
            <p:cNvSpPr/>
            <p:nvPr/>
          </p:nvSpPr>
          <p:spPr>
            <a:xfrm>
              <a:off x="0" y="0"/>
              <a:ext cx="22223476" cy="11854942"/>
            </a:xfrm>
            <a:custGeom>
              <a:avLst/>
              <a:gdLst/>
              <a:ahLst/>
              <a:cxnLst/>
              <a:rect l="l" t="t" r="r" b="b"/>
              <a:pathLst>
                <a:path w="22223476" h="11854942">
                  <a:moveTo>
                    <a:pt x="0" y="0"/>
                  </a:moveTo>
                  <a:lnTo>
                    <a:pt x="22223476" y="0"/>
                  </a:lnTo>
                  <a:lnTo>
                    <a:pt x="22223476" y="11854942"/>
                  </a:lnTo>
                  <a:lnTo>
                    <a:pt x="0" y="11854942"/>
                  </a:lnTo>
                  <a:close/>
                </a:path>
              </a:pathLst>
            </a:custGeom>
            <a:grpFill/>
          </p:spPr>
          <p:txBody>
            <a:bodyPr/>
            <a:lstStyle/>
            <a:p>
              <a:endParaRPr lang="en-IN"/>
            </a:p>
          </p:txBody>
        </p:sp>
      </p:grpSp>
      <p:sp>
        <p:nvSpPr>
          <p:cNvPr id="5" name="Freeform 5" descr="A screenshot of a computer  Description automatically generated"/>
          <p:cNvSpPr/>
          <p:nvPr/>
        </p:nvSpPr>
        <p:spPr>
          <a:xfrm>
            <a:off x="488592" y="342901"/>
            <a:ext cx="17647007" cy="9944056"/>
          </a:xfrm>
          <a:custGeom>
            <a:avLst/>
            <a:gdLst/>
            <a:ahLst/>
            <a:cxnLst/>
            <a:rect l="l" t="t" r="r" b="b"/>
            <a:pathLst>
              <a:path w="15942564" h="8173273">
                <a:moveTo>
                  <a:pt x="0" y="0"/>
                </a:moveTo>
                <a:lnTo>
                  <a:pt x="15942564" y="0"/>
                </a:lnTo>
                <a:lnTo>
                  <a:pt x="15942564" y="8173273"/>
                </a:lnTo>
                <a:lnTo>
                  <a:pt x="0" y="8173273"/>
                </a:lnTo>
                <a:lnTo>
                  <a:pt x="0" y="0"/>
                </a:lnTo>
                <a:close/>
              </a:path>
            </a:pathLst>
          </a:custGeom>
          <a:blipFill>
            <a:blip r:embed="rId4"/>
            <a:stretch>
              <a:fillRect t="-9720" r="-49"/>
            </a:stretch>
          </a:blipFill>
        </p:spPr>
        <p:txBody>
          <a:bodyPr/>
          <a:lstStyle/>
          <a:p>
            <a:endParaRPr lang="en-IN"/>
          </a:p>
        </p:txBody>
      </p:sp>
      <p:sp>
        <p:nvSpPr>
          <p:cNvPr id="6" name="TextBox 6"/>
          <p:cNvSpPr txBox="1"/>
          <p:nvPr/>
        </p:nvSpPr>
        <p:spPr>
          <a:xfrm>
            <a:off x="7162800" y="78807"/>
            <a:ext cx="3410797" cy="629596"/>
          </a:xfrm>
          <a:prstGeom prst="rect">
            <a:avLst/>
          </a:prstGeom>
          <a:solidFill>
            <a:schemeClr val="bg1"/>
          </a:solidFill>
        </p:spPr>
        <p:txBody>
          <a:bodyPr wrap="square" lIns="0" tIns="0" rIns="0" bIns="0" rtlCol="0" anchor="t">
            <a:spAutoFit/>
          </a:bodyPr>
          <a:lstStyle/>
          <a:p>
            <a:pPr algn="ctr">
              <a:lnSpc>
                <a:spcPts val="5297"/>
              </a:lnSpc>
              <a:spcBef>
                <a:spcPct val="0"/>
              </a:spcBef>
            </a:pPr>
            <a:r>
              <a:rPr lang="en-US" sz="3783" dirty="0">
                <a:solidFill>
                  <a:srgbClr val="000000"/>
                </a:solidFill>
                <a:latin typeface="Montserrat Bold"/>
              </a:rPr>
              <a:t>MYSQL KPI1</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88592" y="44"/>
            <a:ext cx="3118715" cy="8804389"/>
          </a:xfrm>
          <a:custGeom>
            <a:avLst/>
            <a:gdLst/>
            <a:ahLst/>
            <a:cxnLst/>
            <a:rect l="l" t="t" r="r" b="b"/>
            <a:pathLst>
              <a:path w="3118715" h="8804389">
                <a:moveTo>
                  <a:pt x="0" y="0"/>
                </a:moveTo>
                <a:lnTo>
                  <a:pt x="3118715" y="0"/>
                </a:lnTo>
                <a:lnTo>
                  <a:pt x="3118715" y="8804390"/>
                </a:lnTo>
                <a:lnTo>
                  <a:pt x="0" y="88043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869292" y="700652"/>
            <a:ext cx="16667594" cy="8891175"/>
            <a:chOff x="0" y="0"/>
            <a:chExt cx="22223458" cy="11854900"/>
          </a:xfrm>
        </p:grpSpPr>
        <p:sp>
          <p:nvSpPr>
            <p:cNvPr id="4" name="Freeform 4"/>
            <p:cNvSpPr/>
            <p:nvPr/>
          </p:nvSpPr>
          <p:spPr>
            <a:xfrm>
              <a:off x="0" y="0"/>
              <a:ext cx="22223476" cy="11854942"/>
            </a:xfrm>
            <a:custGeom>
              <a:avLst/>
              <a:gdLst/>
              <a:ahLst/>
              <a:cxnLst/>
              <a:rect l="l" t="t" r="r" b="b"/>
              <a:pathLst>
                <a:path w="22223476" h="11854942">
                  <a:moveTo>
                    <a:pt x="0" y="0"/>
                  </a:moveTo>
                  <a:lnTo>
                    <a:pt x="22223476" y="0"/>
                  </a:lnTo>
                  <a:lnTo>
                    <a:pt x="22223476" y="11854942"/>
                  </a:lnTo>
                  <a:lnTo>
                    <a:pt x="0" y="11854942"/>
                  </a:lnTo>
                  <a:close/>
                </a:path>
              </a:pathLst>
            </a:custGeom>
            <a:solidFill>
              <a:srgbClr val="FFFFFF"/>
            </a:solidFill>
          </p:spPr>
          <p:txBody>
            <a:bodyPr/>
            <a:lstStyle/>
            <a:p>
              <a:endParaRPr lang="en-IN"/>
            </a:p>
          </p:txBody>
        </p:sp>
      </p:grpSp>
      <p:sp>
        <p:nvSpPr>
          <p:cNvPr id="5" name="Freeform 5" descr="A screenshot of a computer"/>
          <p:cNvSpPr/>
          <p:nvPr/>
        </p:nvSpPr>
        <p:spPr>
          <a:xfrm>
            <a:off x="1143001" y="695142"/>
            <a:ext cx="16056862" cy="9254932"/>
          </a:xfrm>
          <a:custGeom>
            <a:avLst/>
            <a:gdLst/>
            <a:ahLst/>
            <a:cxnLst/>
            <a:rect l="l" t="t" r="r" b="b"/>
            <a:pathLst>
              <a:path w="15942564" h="8173273">
                <a:moveTo>
                  <a:pt x="0" y="0"/>
                </a:moveTo>
                <a:lnTo>
                  <a:pt x="15942564" y="0"/>
                </a:lnTo>
                <a:lnTo>
                  <a:pt x="15942564" y="8173273"/>
                </a:lnTo>
                <a:lnTo>
                  <a:pt x="0" y="8173273"/>
                </a:lnTo>
                <a:lnTo>
                  <a:pt x="0" y="0"/>
                </a:lnTo>
                <a:close/>
              </a:path>
            </a:pathLst>
          </a:custGeom>
          <a:blipFill>
            <a:blip r:embed="rId4"/>
            <a:stretch>
              <a:fillRect t="-7996" r="-48" b="-1722"/>
            </a:stretch>
          </a:blipFill>
        </p:spPr>
        <p:txBody>
          <a:bodyPr/>
          <a:lstStyle/>
          <a:p>
            <a:endParaRPr lang="en-IN"/>
          </a:p>
        </p:txBody>
      </p:sp>
      <p:sp>
        <p:nvSpPr>
          <p:cNvPr id="6" name="TextBox 6"/>
          <p:cNvSpPr txBox="1"/>
          <p:nvPr/>
        </p:nvSpPr>
        <p:spPr>
          <a:xfrm>
            <a:off x="3795228" y="63365"/>
            <a:ext cx="3519972" cy="637288"/>
          </a:xfrm>
          <a:prstGeom prst="rect">
            <a:avLst/>
          </a:prstGeom>
        </p:spPr>
        <p:txBody>
          <a:bodyPr wrap="square" lIns="0" tIns="0" rIns="0" bIns="0" rtlCol="0" anchor="t">
            <a:spAutoFit/>
          </a:bodyPr>
          <a:lstStyle/>
          <a:p>
            <a:pPr algn="ctr">
              <a:lnSpc>
                <a:spcPts val="5297"/>
              </a:lnSpc>
              <a:spcBef>
                <a:spcPct val="0"/>
              </a:spcBef>
            </a:pPr>
            <a:r>
              <a:rPr lang="en-US" sz="3783">
                <a:solidFill>
                  <a:srgbClr val="000000"/>
                </a:solidFill>
                <a:latin typeface="Montserrat Bold"/>
              </a:rPr>
              <a:t>MYSQL KPI2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88592" y="44"/>
            <a:ext cx="3118715" cy="8804389"/>
          </a:xfrm>
          <a:custGeom>
            <a:avLst/>
            <a:gdLst/>
            <a:ahLst/>
            <a:cxnLst/>
            <a:rect l="l" t="t" r="r" b="b"/>
            <a:pathLst>
              <a:path w="3118715" h="8804389">
                <a:moveTo>
                  <a:pt x="0" y="0"/>
                </a:moveTo>
                <a:lnTo>
                  <a:pt x="3118715" y="0"/>
                </a:lnTo>
                <a:lnTo>
                  <a:pt x="3118715" y="8804390"/>
                </a:lnTo>
                <a:lnTo>
                  <a:pt x="0" y="88043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869292" y="700652"/>
            <a:ext cx="16667594" cy="8891175"/>
            <a:chOff x="0" y="0"/>
            <a:chExt cx="22223458" cy="11854900"/>
          </a:xfrm>
        </p:grpSpPr>
        <p:sp>
          <p:nvSpPr>
            <p:cNvPr id="4" name="Freeform 4"/>
            <p:cNvSpPr/>
            <p:nvPr/>
          </p:nvSpPr>
          <p:spPr>
            <a:xfrm>
              <a:off x="0" y="0"/>
              <a:ext cx="22223476" cy="11854942"/>
            </a:xfrm>
            <a:custGeom>
              <a:avLst/>
              <a:gdLst/>
              <a:ahLst/>
              <a:cxnLst/>
              <a:rect l="l" t="t" r="r" b="b"/>
              <a:pathLst>
                <a:path w="22223476" h="11854942">
                  <a:moveTo>
                    <a:pt x="0" y="0"/>
                  </a:moveTo>
                  <a:lnTo>
                    <a:pt x="22223476" y="0"/>
                  </a:lnTo>
                  <a:lnTo>
                    <a:pt x="22223476" y="11854942"/>
                  </a:lnTo>
                  <a:lnTo>
                    <a:pt x="0" y="11854942"/>
                  </a:lnTo>
                  <a:close/>
                </a:path>
              </a:pathLst>
            </a:custGeom>
            <a:solidFill>
              <a:srgbClr val="FFFFFF"/>
            </a:solidFill>
          </p:spPr>
          <p:txBody>
            <a:bodyPr/>
            <a:lstStyle/>
            <a:p>
              <a:endParaRPr lang="en-IN"/>
            </a:p>
          </p:txBody>
        </p:sp>
      </p:grpSp>
      <p:sp>
        <p:nvSpPr>
          <p:cNvPr id="5" name="Freeform 5" descr="A screenshot of a computer  Description automatically generated"/>
          <p:cNvSpPr/>
          <p:nvPr/>
        </p:nvSpPr>
        <p:spPr>
          <a:xfrm>
            <a:off x="1257299" y="1058866"/>
            <a:ext cx="15942564" cy="8173273"/>
          </a:xfrm>
          <a:custGeom>
            <a:avLst/>
            <a:gdLst/>
            <a:ahLst/>
            <a:cxnLst/>
            <a:rect l="l" t="t" r="r" b="b"/>
            <a:pathLst>
              <a:path w="15942564" h="8173273">
                <a:moveTo>
                  <a:pt x="0" y="0"/>
                </a:moveTo>
                <a:lnTo>
                  <a:pt x="15942564" y="0"/>
                </a:lnTo>
                <a:lnTo>
                  <a:pt x="15942564" y="8173273"/>
                </a:lnTo>
                <a:lnTo>
                  <a:pt x="0" y="8173273"/>
                </a:lnTo>
                <a:lnTo>
                  <a:pt x="0" y="0"/>
                </a:lnTo>
                <a:close/>
              </a:path>
            </a:pathLst>
          </a:custGeom>
          <a:blipFill>
            <a:blip r:embed="rId4"/>
            <a:stretch>
              <a:fillRect t="-9720" r="-49"/>
            </a:stretch>
          </a:blipFill>
        </p:spPr>
        <p:txBody>
          <a:bodyPr/>
          <a:lstStyle/>
          <a:p>
            <a:endParaRPr lang="en-IN"/>
          </a:p>
        </p:txBody>
      </p:sp>
      <p:sp>
        <p:nvSpPr>
          <p:cNvPr id="6" name="TextBox 6"/>
          <p:cNvSpPr txBox="1"/>
          <p:nvPr/>
        </p:nvSpPr>
        <p:spPr>
          <a:xfrm>
            <a:off x="3730638" y="63365"/>
            <a:ext cx="3203562" cy="637288"/>
          </a:xfrm>
          <a:prstGeom prst="rect">
            <a:avLst/>
          </a:prstGeom>
        </p:spPr>
        <p:txBody>
          <a:bodyPr wrap="square" lIns="0" tIns="0" rIns="0" bIns="0" rtlCol="0" anchor="t">
            <a:spAutoFit/>
          </a:bodyPr>
          <a:lstStyle/>
          <a:p>
            <a:pPr algn="ctr">
              <a:lnSpc>
                <a:spcPts val="5297"/>
              </a:lnSpc>
              <a:spcBef>
                <a:spcPct val="0"/>
              </a:spcBef>
            </a:pPr>
            <a:r>
              <a:rPr lang="en-US" sz="3783">
                <a:solidFill>
                  <a:srgbClr val="000000"/>
                </a:solidFill>
                <a:latin typeface="Montserrat Bold"/>
              </a:rPr>
              <a:t>MYSQL KPI3</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88592" y="44"/>
            <a:ext cx="3118715" cy="8804389"/>
          </a:xfrm>
          <a:custGeom>
            <a:avLst/>
            <a:gdLst/>
            <a:ahLst/>
            <a:cxnLst/>
            <a:rect l="l" t="t" r="r" b="b"/>
            <a:pathLst>
              <a:path w="3118715" h="8804389">
                <a:moveTo>
                  <a:pt x="0" y="0"/>
                </a:moveTo>
                <a:lnTo>
                  <a:pt x="3118715" y="0"/>
                </a:lnTo>
                <a:lnTo>
                  <a:pt x="3118715" y="8804390"/>
                </a:lnTo>
                <a:lnTo>
                  <a:pt x="0" y="88043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869292" y="700652"/>
            <a:ext cx="16667594" cy="8891175"/>
            <a:chOff x="0" y="0"/>
            <a:chExt cx="22223458" cy="11854900"/>
          </a:xfrm>
        </p:grpSpPr>
        <p:sp>
          <p:nvSpPr>
            <p:cNvPr id="4" name="Freeform 4"/>
            <p:cNvSpPr/>
            <p:nvPr/>
          </p:nvSpPr>
          <p:spPr>
            <a:xfrm>
              <a:off x="0" y="0"/>
              <a:ext cx="22223476" cy="11854942"/>
            </a:xfrm>
            <a:custGeom>
              <a:avLst/>
              <a:gdLst/>
              <a:ahLst/>
              <a:cxnLst/>
              <a:rect l="l" t="t" r="r" b="b"/>
              <a:pathLst>
                <a:path w="22223476" h="11854942">
                  <a:moveTo>
                    <a:pt x="0" y="0"/>
                  </a:moveTo>
                  <a:lnTo>
                    <a:pt x="22223476" y="0"/>
                  </a:lnTo>
                  <a:lnTo>
                    <a:pt x="22223476" y="11854942"/>
                  </a:lnTo>
                  <a:lnTo>
                    <a:pt x="0" y="11854942"/>
                  </a:lnTo>
                  <a:close/>
                </a:path>
              </a:pathLst>
            </a:custGeom>
            <a:solidFill>
              <a:srgbClr val="FFFFFF"/>
            </a:solidFill>
          </p:spPr>
          <p:txBody>
            <a:bodyPr/>
            <a:lstStyle/>
            <a:p>
              <a:endParaRPr lang="en-IN"/>
            </a:p>
          </p:txBody>
        </p:sp>
      </p:grpSp>
      <p:sp>
        <p:nvSpPr>
          <p:cNvPr id="5" name="Freeform 5" descr="A screenshot of a computer"/>
          <p:cNvSpPr/>
          <p:nvPr/>
        </p:nvSpPr>
        <p:spPr>
          <a:xfrm>
            <a:off x="1257299" y="1058866"/>
            <a:ext cx="15942564" cy="8173273"/>
          </a:xfrm>
          <a:custGeom>
            <a:avLst/>
            <a:gdLst/>
            <a:ahLst/>
            <a:cxnLst/>
            <a:rect l="l" t="t" r="r" b="b"/>
            <a:pathLst>
              <a:path w="15942564" h="8173273">
                <a:moveTo>
                  <a:pt x="0" y="0"/>
                </a:moveTo>
                <a:lnTo>
                  <a:pt x="15942564" y="0"/>
                </a:lnTo>
                <a:lnTo>
                  <a:pt x="15942564" y="8173273"/>
                </a:lnTo>
                <a:lnTo>
                  <a:pt x="0" y="8173273"/>
                </a:lnTo>
                <a:lnTo>
                  <a:pt x="0" y="0"/>
                </a:lnTo>
                <a:close/>
              </a:path>
            </a:pathLst>
          </a:custGeom>
          <a:blipFill>
            <a:blip r:embed="rId4"/>
            <a:stretch>
              <a:fillRect t="-9720" r="-49"/>
            </a:stretch>
          </a:blipFill>
        </p:spPr>
        <p:txBody>
          <a:bodyPr/>
          <a:lstStyle/>
          <a:p>
            <a:endParaRPr lang="en-IN"/>
          </a:p>
        </p:txBody>
      </p:sp>
      <p:sp>
        <p:nvSpPr>
          <p:cNvPr id="6" name="TextBox 6"/>
          <p:cNvSpPr txBox="1"/>
          <p:nvPr/>
        </p:nvSpPr>
        <p:spPr>
          <a:xfrm>
            <a:off x="3995742" y="63365"/>
            <a:ext cx="3852858" cy="629596"/>
          </a:xfrm>
          <a:prstGeom prst="rect">
            <a:avLst/>
          </a:prstGeom>
        </p:spPr>
        <p:txBody>
          <a:bodyPr wrap="square" lIns="0" tIns="0" rIns="0" bIns="0" rtlCol="0" anchor="t">
            <a:spAutoFit/>
          </a:bodyPr>
          <a:lstStyle/>
          <a:p>
            <a:pPr algn="ctr">
              <a:lnSpc>
                <a:spcPts val="5297"/>
              </a:lnSpc>
              <a:spcBef>
                <a:spcPct val="0"/>
              </a:spcBef>
            </a:pPr>
            <a:r>
              <a:rPr lang="en-US" sz="3783">
                <a:solidFill>
                  <a:srgbClr val="000000"/>
                </a:solidFill>
                <a:latin typeface="Montserrat Bold"/>
              </a:rPr>
              <a:t>MYSQL  KPI4</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88592" y="44"/>
            <a:ext cx="3118715" cy="8804389"/>
          </a:xfrm>
          <a:custGeom>
            <a:avLst/>
            <a:gdLst/>
            <a:ahLst/>
            <a:cxnLst/>
            <a:rect l="l" t="t" r="r" b="b"/>
            <a:pathLst>
              <a:path w="3118715" h="8804389">
                <a:moveTo>
                  <a:pt x="0" y="0"/>
                </a:moveTo>
                <a:lnTo>
                  <a:pt x="3118715" y="0"/>
                </a:lnTo>
                <a:lnTo>
                  <a:pt x="3118715" y="8804390"/>
                </a:lnTo>
                <a:lnTo>
                  <a:pt x="0" y="88043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869292" y="700652"/>
            <a:ext cx="16667594" cy="8891175"/>
            <a:chOff x="0" y="0"/>
            <a:chExt cx="22223458" cy="11854900"/>
          </a:xfrm>
        </p:grpSpPr>
        <p:sp>
          <p:nvSpPr>
            <p:cNvPr id="4" name="Freeform 4"/>
            <p:cNvSpPr/>
            <p:nvPr/>
          </p:nvSpPr>
          <p:spPr>
            <a:xfrm>
              <a:off x="0" y="0"/>
              <a:ext cx="22223476" cy="11854942"/>
            </a:xfrm>
            <a:custGeom>
              <a:avLst/>
              <a:gdLst/>
              <a:ahLst/>
              <a:cxnLst/>
              <a:rect l="l" t="t" r="r" b="b"/>
              <a:pathLst>
                <a:path w="22223476" h="11854942">
                  <a:moveTo>
                    <a:pt x="0" y="0"/>
                  </a:moveTo>
                  <a:lnTo>
                    <a:pt x="22223476" y="0"/>
                  </a:lnTo>
                  <a:lnTo>
                    <a:pt x="22223476" y="11854942"/>
                  </a:lnTo>
                  <a:lnTo>
                    <a:pt x="0" y="11854942"/>
                  </a:lnTo>
                  <a:close/>
                </a:path>
              </a:pathLst>
            </a:custGeom>
            <a:solidFill>
              <a:srgbClr val="FFFFFF"/>
            </a:solidFill>
          </p:spPr>
          <p:txBody>
            <a:bodyPr/>
            <a:lstStyle/>
            <a:p>
              <a:endParaRPr lang="en-IN"/>
            </a:p>
          </p:txBody>
        </p:sp>
      </p:grpSp>
      <p:sp>
        <p:nvSpPr>
          <p:cNvPr id="5" name="Freeform 5" descr="A screenshot of a computer  Description automatically generated"/>
          <p:cNvSpPr/>
          <p:nvPr/>
        </p:nvSpPr>
        <p:spPr>
          <a:xfrm>
            <a:off x="1257299" y="1058866"/>
            <a:ext cx="15942564" cy="8173273"/>
          </a:xfrm>
          <a:custGeom>
            <a:avLst/>
            <a:gdLst/>
            <a:ahLst/>
            <a:cxnLst/>
            <a:rect l="l" t="t" r="r" b="b"/>
            <a:pathLst>
              <a:path w="15942564" h="8173273">
                <a:moveTo>
                  <a:pt x="0" y="0"/>
                </a:moveTo>
                <a:lnTo>
                  <a:pt x="15942564" y="0"/>
                </a:lnTo>
                <a:lnTo>
                  <a:pt x="15942564" y="8173273"/>
                </a:lnTo>
                <a:lnTo>
                  <a:pt x="0" y="8173273"/>
                </a:lnTo>
                <a:lnTo>
                  <a:pt x="0" y="0"/>
                </a:lnTo>
                <a:close/>
              </a:path>
            </a:pathLst>
          </a:custGeom>
          <a:blipFill>
            <a:blip r:embed="rId4"/>
            <a:stretch>
              <a:fillRect t="-9720" r="-49"/>
            </a:stretch>
          </a:blipFill>
        </p:spPr>
        <p:txBody>
          <a:bodyPr/>
          <a:lstStyle/>
          <a:p>
            <a:endParaRPr lang="en-IN"/>
          </a:p>
        </p:txBody>
      </p:sp>
      <p:sp>
        <p:nvSpPr>
          <p:cNvPr id="6" name="TextBox 6"/>
          <p:cNvSpPr txBox="1"/>
          <p:nvPr/>
        </p:nvSpPr>
        <p:spPr>
          <a:xfrm>
            <a:off x="3607308" y="63365"/>
            <a:ext cx="4317492" cy="637288"/>
          </a:xfrm>
          <a:prstGeom prst="rect">
            <a:avLst/>
          </a:prstGeom>
        </p:spPr>
        <p:txBody>
          <a:bodyPr wrap="square" lIns="0" tIns="0" rIns="0" bIns="0" rtlCol="0" anchor="t">
            <a:spAutoFit/>
          </a:bodyPr>
          <a:lstStyle/>
          <a:p>
            <a:pPr algn="ctr">
              <a:lnSpc>
                <a:spcPts val="5297"/>
              </a:lnSpc>
              <a:spcBef>
                <a:spcPct val="0"/>
              </a:spcBef>
            </a:pPr>
            <a:r>
              <a:rPr lang="en-US" sz="3783">
                <a:solidFill>
                  <a:srgbClr val="000000"/>
                </a:solidFill>
                <a:latin typeface="Montserrat Bold"/>
              </a:rPr>
              <a:t>MYSQL KPI5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869292" y="700652"/>
            <a:ext cx="16667594" cy="8891175"/>
            <a:chOff x="0" y="0"/>
            <a:chExt cx="22223458" cy="11854900"/>
          </a:xfrm>
        </p:grpSpPr>
        <p:sp>
          <p:nvSpPr>
            <p:cNvPr id="4" name="Freeform 4"/>
            <p:cNvSpPr/>
            <p:nvPr/>
          </p:nvSpPr>
          <p:spPr>
            <a:xfrm>
              <a:off x="0" y="0"/>
              <a:ext cx="22223476" cy="11854942"/>
            </a:xfrm>
            <a:custGeom>
              <a:avLst/>
              <a:gdLst/>
              <a:ahLst/>
              <a:cxnLst/>
              <a:rect l="l" t="t" r="r" b="b"/>
              <a:pathLst>
                <a:path w="22223476" h="11854942">
                  <a:moveTo>
                    <a:pt x="0" y="0"/>
                  </a:moveTo>
                  <a:lnTo>
                    <a:pt x="22223476" y="0"/>
                  </a:lnTo>
                  <a:lnTo>
                    <a:pt x="22223476" y="11854942"/>
                  </a:lnTo>
                  <a:lnTo>
                    <a:pt x="0" y="11854942"/>
                  </a:lnTo>
                  <a:close/>
                </a:path>
              </a:pathLst>
            </a:custGeom>
            <a:solidFill>
              <a:srgbClr val="FFFFFF"/>
            </a:solidFill>
          </p:spPr>
          <p:txBody>
            <a:bodyPr/>
            <a:lstStyle/>
            <a:p>
              <a:endParaRPr lang="en-IN"/>
            </a:p>
          </p:txBody>
        </p:sp>
      </p:grpSp>
      <p:sp>
        <p:nvSpPr>
          <p:cNvPr id="6" name="TextBox 6"/>
          <p:cNvSpPr txBox="1"/>
          <p:nvPr/>
        </p:nvSpPr>
        <p:spPr>
          <a:xfrm>
            <a:off x="3962400" y="0"/>
            <a:ext cx="6984493" cy="498598"/>
          </a:xfrm>
          <a:prstGeom prst="rect">
            <a:avLst/>
          </a:prstGeom>
        </p:spPr>
        <p:txBody>
          <a:bodyPr wrap="square" lIns="0" tIns="0" rIns="0" bIns="0" rtlCol="0" anchor="t">
            <a:spAutoFit/>
          </a:bodyPr>
          <a:lstStyle/>
          <a:p>
            <a:pPr algn="r">
              <a:lnSpc>
                <a:spcPts val="4182"/>
              </a:lnSpc>
              <a:spcBef>
                <a:spcPct val="0"/>
              </a:spcBef>
            </a:pPr>
            <a:r>
              <a:rPr lang="en-US" sz="2987" dirty="0">
                <a:solidFill>
                  <a:srgbClr val="000000"/>
                </a:solidFill>
                <a:latin typeface="Montserrat Bold"/>
              </a:rPr>
              <a:t>TABLEAU DASHBOARD</a:t>
            </a:r>
          </a:p>
        </p:txBody>
      </p:sp>
      <p:pic>
        <p:nvPicPr>
          <p:cNvPr id="10" name="Picture 9">
            <a:extLst>
              <a:ext uri="{FF2B5EF4-FFF2-40B4-BE49-F238E27FC236}">
                <a16:creationId xmlns:a16="http://schemas.microsoft.com/office/drawing/2014/main" id="{CF693A89-7447-49D3-8061-79F4624A68F1}"/>
              </a:ext>
            </a:extLst>
          </p:cNvPr>
          <p:cNvPicPr>
            <a:picLocks noChangeAspect="1"/>
          </p:cNvPicPr>
          <p:nvPr/>
        </p:nvPicPr>
        <p:blipFill rotWithShape="1">
          <a:blip r:embed="rId2">
            <a:extLst>
              <a:ext uri="{28A0092B-C50C-407E-A947-70E740481C1C}">
                <a14:useLocalDpi xmlns:a14="http://schemas.microsoft.com/office/drawing/2010/main" val="0"/>
              </a:ext>
            </a:extLst>
          </a:blip>
          <a:srcRect t="11964"/>
          <a:stretch/>
        </p:blipFill>
        <p:spPr>
          <a:xfrm>
            <a:off x="15240" y="498598"/>
            <a:ext cx="18272760" cy="976554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869292" y="700652"/>
            <a:ext cx="16667594" cy="8891175"/>
            <a:chOff x="0" y="0"/>
            <a:chExt cx="22223458" cy="11854900"/>
          </a:xfrm>
        </p:grpSpPr>
        <p:sp>
          <p:nvSpPr>
            <p:cNvPr id="4" name="Freeform 4"/>
            <p:cNvSpPr/>
            <p:nvPr/>
          </p:nvSpPr>
          <p:spPr>
            <a:xfrm>
              <a:off x="0" y="0"/>
              <a:ext cx="22223476" cy="11854942"/>
            </a:xfrm>
            <a:custGeom>
              <a:avLst/>
              <a:gdLst/>
              <a:ahLst/>
              <a:cxnLst/>
              <a:rect l="l" t="t" r="r" b="b"/>
              <a:pathLst>
                <a:path w="22223476" h="11854942">
                  <a:moveTo>
                    <a:pt x="0" y="0"/>
                  </a:moveTo>
                  <a:lnTo>
                    <a:pt x="22223476" y="0"/>
                  </a:lnTo>
                  <a:lnTo>
                    <a:pt x="22223476" y="11854942"/>
                  </a:lnTo>
                  <a:lnTo>
                    <a:pt x="0" y="11854942"/>
                  </a:lnTo>
                  <a:close/>
                </a:path>
              </a:pathLst>
            </a:custGeom>
            <a:solidFill>
              <a:srgbClr val="FFFFFF"/>
            </a:solidFill>
          </p:spPr>
          <p:txBody>
            <a:bodyPr/>
            <a:lstStyle/>
            <a:p>
              <a:endParaRPr lang="en-IN"/>
            </a:p>
          </p:txBody>
        </p:sp>
      </p:grpSp>
      <p:sp>
        <p:nvSpPr>
          <p:cNvPr id="5" name="Freeform 5" descr="A screenshot of a computer  Description automatically generated"/>
          <p:cNvSpPr/>
          <p:nvPr/>
        </p:nvSpPr>
        <p:spPr>
          <a:xfrm>
            <a:off x="0" y="700653"/>
            <a:ext cx="18287999" cy="9586348"/>
          </a:xfrm>
          <a:custGeom>
            <a:avLst/>
            <a:gdLst/>
            <a:ahLst/>
            <a:cxnLst/>
            <a:rect l="l" t="t" r="r" b="b"/>
            <a:pathLst>
              <a:path w="15942564" h="8173273">
                <a:moveTo>
                  <a:pt x="0" y="0"/>
                </a:moveTo>
                <a:lnTo>
                  <a:pt x="15942564" y="0"/>
                </a:lnTo>
                <a:lnTo>
                  <a:pt x="15942564" y="8173273"/>
                </a:lnTo>
                <a:lnTo>
                  <a:pt x="0" y="8173273"/>
                </a:lnTo>
                <a:lnTo>
                  <a:pt x="0" y="0"/>
                </a:lnTo>
                <a:close/>
              </a:path>
            </a:pathLst>
          </a:custGeom>
          <a:blipFill>
            <a:blip r:embed="rId2"/>
            <a:stretch>
              <a:fillRect t="-9695" r="-138" b="-23"/>
            </a:stretch>
          </a:blipFill>
        </p:spPr>
        <p:txBody>
          <a:bodyPr/>
          <a:lstStyle/>
          <a:p>
            <a:endParaRPr lang="en-IN" dirty="0"/>
          </a:p>
        </p:txBody>
      </p:sp>
      <p:sp>
        <p:nvSpPr>
          <p:cNvPr id="6" name="TextBox 6"/>
          <p:cNvSpPr txBox="1"/>
          <p:nvPr/>
        </p:nvSpPr>
        <p:spPr>
          <a:xfrm>
            <a:off x="3607306" y="63365"/>
            <a:ext cx="10337294" cy="629596"/>
          </a:xfrm>
          <a:prstGeom prst="rect">
            <a:avLst/>
          </a:prstGeom>
        </p:spPr>
        <p:txBody>
          <a:bodyPr wrap="square" lIns="0" tIns="0" rIns="0" bIns="0" rtlCol="0" anchor="t">
            <a:spAutoFit/>
          </a:bodyPr>
          <a:lstStyle/>
          <a:p>
            <a:pPr algn="ctr">
              <a:lnSpc>
                <a:spcPts val="5297"/>
              </a:lnSpc>
              <a:spcBef>
                <a:spcPct val="0"/>
              </a:spcBef>
            </a:pPr>
            <a:r>
              <a:rPr lang="en-US" sz="3783" dirty="0">
                <a:solidFill>
                  <a:srgbClr val="000000"/>
                </a:solidFill>
                <a:latin typeface="Montserrat Bold"/>
              </a:rPr>
              <a:t>POWER BI DASHBOARD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13380" y="-7227432"/>
            <a:ext cx="25041465" cy="19653582"/>
          </a:xfrm>
          <a:custGeom>
            <a:avLst/>
            <a:gdLst/>
            <a:ahLst/>
            <a:cxnLst/>
            <a:rect l="l" t="t" r="r" b="b"/>
            <a:pathLst>
              <a:path w="25041465" h="19653582">
                <a:moveTo>
                  <a:pt x="0" y="0"/>
                </a:moveTo>
                <a:lnTo>
                  <a:pt x="25041464" y="0"/>
                </a:lnTo>
                <a:lnTo>
                  <a:pt x="25041464" y="19653582"/>
                </a:lnTo>
                <a:lnTo>
                  <a:pt x="0" y="19653582"/>
                </a:lnTo>
                <a:lnTo>
                  <a:pt x="0" y="0"/>
                </a:lnTo>
                <a:close/>
              </a:path>
            </a:pathLst>
          </a:custGeom>
          <a:solidFill>
            <a:schemeClr val="accent3">
              <a:lumMod val="20000"/>
              <a:lumOff val="80000"/>
            </a:schemeClr>
          </a:solidFill>
        </p:spPr>
        <p:txBody>
          <a:bodyPr/>
          <a:lstStyle/>
          <a:p>
            <a:endParaRPr lang="en-IN"/>
          </a:p>
        </p:txBody>
      </p:sp>
      <p:sp>
        <p:nvSpPr>
          <p:cNvPr id="3" name="TextBox 3"/>
          <p:cNvSpPr txBox="1"/>
          <p:nvPr/>
        </p:nvSpPr>
        <p:spPr>
          <a:xfrm>
            <a:off x="526729" y="1766497"/>
            <a:ext cx="9726646" cy="1073492"/>
          </a:xfrm>
          <a:prstGeom prst="rect">
            <a:avLst/>
          </a:prstGeom>
        </p:spPr>
        <p:txBody>
          <a:bodyPr lIns="0" tIns="0" rIns="0" bIns="0" rtlCol="0" anchor="t">
            <a:spAutoFit/>
          </a:bodyPr>
          <a:lstStyle/>
          <a:p>
            <a:pPr algn="l">
              <a:lnSpc>
                <a:spcPts val="9873"/>
              </a:lnSpc>
            </a:pPr>
            <a:r>
              <a:rPr lang="en-US" sz="10583">
                <a:solidFill>
                  <a:srgbClr val="333333"/>
                </a:solidFill>
                <a:latin typeface="Montserrat Semi-Bold"/>
              </a:rPr>
              <a:t>INSIGHTS</a:t>
            </a:r>
          </a:p>
        </p:txBody>
      </p:sp>
      <p:grpSp>
        <p:nvGrpSpPr>
          <p:cNvPr id="4" name="Group 4"/>
          <p:cNvGrpSpPr/>
          <p:nvPr/>
        </p:nvGrpSpPr>
        <p:grpSpPr>
          <a:xfrm>
            <a:off x="7122007" y="432816"/>
            <a:ext cx="1392308" cy="1195115"/>
            <a:chOff x="0" y="0"/>
            <a:chExt cx="1856411" cy="1593486"/>
          </a:xfrm>
        </p:grpSpPr>
        <p:sp>
          <p:nvSpPr>
            <p:cNvPr id="5" name="Freeform 5"/>
            <p:cNvSpPr/>
            <p:nvPr/>
          </p:nvSpPr>
          <p:spPr>
            <a:xfrm>
              <a:off x="0" y="0"/>
              <a:ext cx="1856359" cy="1593469"/>
            </a:xfrm>
            <a:custGeom>
              <a:avLst/>
              <a:gdLst/>
              <a:ahLst/>
              <a:cxnLst/>
              <a:rect l="l" t="t" r="r" b="b"/>
              <a:pathLst>
                <a:path w="1856359" h="1593469">
                  <a:moveTo>
                    <a:pt x="0" y="0"/>
                  </a:moveTo>
                  <a:lnTo>
                    <a:pt x="1856359" y="0"/>
                  </a:lnTo>
                  <a:lnTo>
                    <a:pt x="1856359" y="1593469"/>
                  </a:lnTo>
                  <a:lnTo>
                    <a:pt x="0" y="1593469"/>
                  </a:lnTo>
                  <a:lnTo>
                    <a:pt x="0" y="0"/>
                  </a:lnTo>
                  <a:close/>
                </a:path>
              </a:pathLst>
            </a:custGeom>
            <a:blipFill>
              <a:blip r:embed="rId2"/>
              <a:stretch>
                <a:fillRect l="-71" r="-74" b="-1"/>
              </a:stretch>
            </a:blipFill>
          </p:spPr>
          <p:txBody>
            <a:bodyPr/>
            <a:lstStyle/>
            <a:p>
              <a:endParaRPr lang="en-IN"/>
            </a:p>
          </p:txBody>
        </p:sp>
      </p:grpSp>
      <p:grpSp>
        <p:nvGrpSpPr>
          <p:cNvPr id="6" name="Group 6"/>
          <p:cNvGrpSpPr/>
          <p:nvPr/>
        </p:nvGrpSpPr>
        <p:grpSpPr>
          <a:xfrm>
            <a:off x="10253374" y="1030373"/>
            <a:ext cx="8564167" cy="8870325"/>
            <a:chOff x="0" y="0"/>
            <a:chExt cx="11418889" cy="11827100"/>
          </a:xfrm>
        </p:grpSpPr>
        <p:sp>
          <p:nvSpPr>
            <p:cNvPr id="7" name="Freeform 7"/>
            <p:cNvSpPr/>
            <p:nvPr/>
          </p:nvSpPr>
          <p:spPr>
            <a:xfrm>
              <a:off x="0" y="0"/>
              <a:ext cx="11418951" cy="11827129"/>
            </a:xfrm>
            <a:custGeom>
              <a:avLst/>
              <a:gdLst/>
              <a:ahLst/>
              <a:cxnLst/>
              <a:rect l="l" t="t" r="r" b="b"/>
              <a:pathLst>
                <a:path w="11418951" h="11827129">
                  <a:moveTo>
                    <a:pt x="0" y="0"/>
                  </a:moveTo>
                  <a:lnTo>
                    <a:pt x="11418951" y="0"/>
                  </a:lnTo>
                  <a:lnTo>
                    <a:pt x="11418951" y="11827129"/>
                  </a:lnTo>
                  <a:lnTo>
                    <a:pt x="0" y="11827129"/>
                  </a:lnTo>
                  <a:lnTo>
                    <a:pt x="0" y="0"/>
                  </a:lnTo>
                  <a:close/>
                </a:path>
              </a:pathLst>
            </a:custGeom>
            <a:blipFill>
              <a:blip r:embed="rId3"/>
              <a:stretch>
                <a:fillRect l="-16" r="-15"/>
              </a:stretch>
            </a:blipFill>
          </p:spPr>
          <p:txBody>
            <a:bodyPr/>
            <a:lstStyle/>
            <a:p>
              <a:endParaRPr lang="en-IN"/>
            </a:p>
          </p:txBody>
        </p:sp>
      </p:grpSp>
      <p:grpSp>
        <p:nvGrpSpPr>
          <p:cNvPr id="8" name="Group 8"/>
          <p:cNvGrpSpPr/>
          <p:nvPr/>
        </p:nvGrpSpPr>
        <p:grpSpPr>
          <a:xfrm>
            <a:off x="7818160" y="828577"/>
            <a:ext cx="403591" cy="403591"/>
            <a:chOff x="0" y="0"/>
            <a:chExt cx="538121" cy="538121"/>
          </a:xfrm>
        </p:grpSpPr>
        <p:sp>
          <p:nvSpPr>
            <p:cNvPr id="9" name="Freeform 9"/>
            <p:cNvSpPr/>
            <p:nvPr/>
          </p:nvSpPr>
          <p:spPr>
            <a:xfrm>
              <a:off x="0" y="0"/>
              <a:ext cx="538099" cy="538099"/>
            </a:xfrm>
            <a:custGeom>
              <a:avLst/>
              <a:gdLst/>
              <a:ahLst/>
              <a:cxnLst/>
              <a:rect l="l" t="t" r="r" b="b"/>
              <a:pathLst>
                <a:path w="538099" h="538099">
                  <a:moveTo>
                    <a:pt x="0" y="0"/>
                  </a:moveTo>
                  <a:lnTo>
                    <a:pt x="538099" y="0"/>
                  </a:lnTo>
                  <a:lnTo>
                    <a:pt x="538099" y="538099"/>
                  </a:lnTo>
                  <a:lnTo>
                    <a:pt x="0" y="538099"/>
                  </a:lnTo>
                  <a:lnTo>
                    <a:pt x="0" y="0"/>
                  </a:lnTo>
                  <a:close/>
                </a:path>
              </a:pathLst>
            </a:custGeom>
            <a:blipFill>
              <a:blip r:embed="rId4"/>
              <a:stretch>
                <a:fillRect r="-4" b="-4"/>
              </a:stretch>
            </a:blipFill>
          </p:spPr>
          <p:txBody>
            <a:bodyPr/>
            <a:lstStyle/>
            <a:p>
              <a:endParaRPr lang="en-IN"/>
            </a:p>
          </p:txBody>
        </p:sp>
      </p:grpSp>
      <p:sp>
        <p:nvSpPr>
          <p:cNvPr id="10" name="TextBox 10"/>
          <p:cNvSpPr txBox="1"/>
          <p:nvPr/>
        </p:nvSpPr>
        <p:spPr>
          <a:xfrm>
            <a:off x="526729" y="3008359"/>
            <a:ext cx="9487405" cy="6264995"/>
          </a:xfrm>
          <a:prstGeom prst="rect">
            <a:avLst/>
          </a:prstGeom>
        </p:spPr>
        <p:txBody>
          <a:bodyPr lIns="0" tIns="0" rIns="0" bIns="0" rtlCol="0" anchor="t">
            <a:spAutoFit/>
          </a:bodyPr>
          <a:lstStyle/>
          <a:p>
            <a:pPr algn="l">
              <a:lnSpc>
                <a:spcPts val="2766"/>
              </a:lnSpc>
            </a:pPr>
            <a:r>
              <a:rPr lang="en-US" sz="1843" spc="176">
                <a:solidFill>
                  <a:srgbClr val="333333"/>
                </a:solidFill>
                <a:latin typeface="Montserrat Semi-Bold"/>
              </a:rPr>
              <a:t>ACCORDING TO THE DATA, OLIST E-COMMERCE HAS ABOUT 99,440 ORDERS. WITH ABOUT 89,940 ORDERS BEING DELIVERED, THE COMPANY HAS A 90% DELIVERY SUCCESS RATE. THEIR AVERAGE PRODUCT RATING IS 4.09 STARS, WITH PRODUCT CATEGORIES GOING AS HIGH AS 4.67 STARS AND AS LOW AS 2.5 STARS. 1 STAR REVIEWS ARE ON THIRD PLACE IN THE REVIEW SCORE DISTRIBUTION RANKING WHICH LIKELY INDICATES THAT THERE COULD BE PROBLEMS WITH PRODUCT QUALITY IN SOME PRODUCT CATEGORIES. DELIVERY PERFORMANCE COULD ALSO INFLUENCE REVIEW SCORES AND SUCCESS RATE COULD CERTAINLY BE IMPROVED.</a:t>
            </a:r>
          </a:p>
          <a:p>
            <a:pPr algn="l">
              <a:lnSpc>
                <a:spcPts val="2766"/>
              </a:lnSpc>
            </a:pPr>
            <a:r>
              <a:rPr lang="en-US" sz="1843" spc="176">
                <a:solidFill>
                  <a:srgbClr val="333333"/>
                </a:solidFill>
                <a:latin typeface="Montserrat Semi-Bold"/>
              </a:rPr>
              <a:t>INSIGHTS FROM THIS ANALYSIS CAN HELP IN MAKING BUSINESS DECISIONS, SUCH AS FOCUSING ON PRODUCTS THAT CUSTOMERS ARE INTERESTED IN, IMPROVING PRODUCT AND SERVICE QUALITY, AND OPTIMIZING MARKETING IN PROVINCES WITH HIGH TOTAL SALES. IN ADDITION, THIS ANALYSIS ALSO PROVIDES AN OVERVIEW OF CUSTOMER CONSUMPTION TRENDS AND PATTERNS THAT CAN BE USED TO DIRECT FURTHER BUSINESS STRATEGIES.</a:t>
            </a:r>
          </a:p>
        </p:txBody>
      </p:sp>
      <p:sp>
        <p:nvSpPr>
          <p:cNvPr id="11" name="TextBox 11"/>
          <p:cNvSpPr txBox="1"/>
          <p:nvPr/>
        </p:nvSpPr>
        <p:spPr>
          <a:xfrm>
            <a:off x="1083235" y="8425699"/>
            <a:ext cx="3594314" cy="446579"/>
          </a:xfrm>
          <a:prstGeom prst="rect">
            <a:avLst/>
          </a:prstGeom>
        </p:spPr>
        <p:txBody>
          <a:bodyPr lIns="0" tIns="0" rIns="0" bIns="0" rtlCol="0" anchor="t">
            <a:spAutoFit/>
          </a:bodyPr>
          <a:lstStyle/>
          <a:p>
            <a:pPr algn="ctr">
              <a:lnSpc>
                <a:spcPts val="3210"/>
              </a:lnSpc>
            </a:pPr>
            <a:r>
              <a:rPr lang="en-US" sz="2292">
                <a:solidFill>
                  <a:srgbClr val="FFF792"/>
                </a:solidFill>
                <a:latin typeface="Montserrat"/>
              </a:rPr>
              <a:t>registration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
        <p:cNvGrpSpPr/>
        <p:nvPr/>
      </p:nvGrpSpPr>
      <p:grpSpPr>
        <a:xfrm>
          <a:off x="0" y="0"/>
          <a:ext cx="0" cy="0"/>
          <a:chOff x="0" y="0"/>
          <a:chExt cx="0" cy="0"/>
        </a:xfrm>
      </p:grpSpPr>
      <p:sp>
        <p:nvSpPr>
          <p:cNvPr id="2" name="Freeform 2"/>
          <p:cNvSpPr/>
          <p:nvPr/>
        </p:nvSpPr>
        <p:spPr>
          <a:xfrm>
            <a:off x="-149600" y="-138574"/>
            <a:ext cx="8335650" cy="10580873"/>
          </a:xfrm>
          <a:custGeom>
            <a:avLst/>
            <a:gdLst/>
            <a:ahLst/>
            <a:cxnLst/>
            <a:rect l="l" t="t" r="r" b="b"/>
            <a:pathLst>
              <a:path w="8335650" h="10580873">
                <a:moveTo>
                  <a:pt x="0" y="0"/>
                </a:moveTo>
                <a:lnTo>
                  <a:pt x="8335650" y="0"/>
                </a:lnTo>
                <a:lnTo>
                  <a:pt x="8335650" y="10580873"/>
                </a:lnTo>
                <a:lnTo>
                  <a:pt x="0" y="10580873"/>
                </a:lnTo>
                <a:lnTo>
                  <a:pt x="0" y="0"/>
                </a:lnTo>
                <a:close/>
              </a:path>
            </a:pathLst>
          </a:custGeom>
          <a:solidFill>
            <a:schemeClr val="accent3">
              <a:lumMod val="20000"/>
              <a:lumOff val="80000"/>
            </a:schemeClr>
          </a:solidFill>
        </p:spPr>
        <p:txBody>
          <a:bodyPr/>
          <a:lstStyle/>
          <a:p>
            <a:endParaRPr lang="en-IN"/>
          </a:p>
        </p:txBody>
      </p:sp>
      <p:grpSp>
        <p:nvGrpSpPr>
          <p:cNvPr id="3" name="Group 3"/>
          <p:cNvGrpSpPr/>
          <p:nvPr/>
        </p:nvGrpSpPr>
        <p:grpSpPr>
          <a:xfrm rot="5400000">
            <a:off x="1324649" y="736096"/>
            <a:ext cx="771548" cy="1360101"/>
            <a:chOff x="0" y="0"/>
            <a:chExt cx="1028731" cy="1813468"/>
          </a:xfrm>
        </p:grpSpPr>
        <p:sp>
          <p:nvSpPr>
            <p:cNvPr id="4" name="Freeform 4"/>
            <p:cNvSpPr/>
            <p:nvPr/>
          </p:nvSpPr>
          <p:spPr>
            <a:xfrm>
              <a:off x="0" y="0"/>
              <a:ext cx="1028700" cy="1813433"/>
            </a:xfrm>
            <a:custGeom>
              <a:avLst/>
              <a:gdLst/>
              <a:ahLst/>
              <a:cxnLst/>
              <a:rect l="l" t="t" r="r" b="b"/>
              <a:pathLst>
                <a:path w="1028700" h="1813433">
                  <a:moveTo>
                    <a:pt x="0" y="0"/>
                  </a:moveTo>
                  <a:lnTo>
                    <a:pt x="1028700" y="0"/>
                  </a:lnTo>
                  <a:lnTo>
                    <a:pt x="1028700" y="1813433"/>
                  </a:lnTo>
                  <a:lnTo>
                    <a:pt x="0" y="1813433"/>
                  </a:lnTo>
                  <a:lnTo>
                    <a:pt x="0" y="0"/>
                  </a:lnTo>
                  <a:close/>
                </a:path>
              </a:pathLst>
            </a:custGeom>
            <a:blipFill>
              <a:blip r:embed="rId2"/>
              <a:stretch>
                <a:fillRect l="-542" r="-545" b="-1"/>
              </a:stretch>
            </a:blipFill>
          </p:spPr>
          <p:txBody>
            <a:bodyPr/>
            <a:lstStyle/>
            <a:p>
              <a:endParaRPr lang="en-IN"/>
            </a:p>
          </p:txBody>
        </p:sp>
      </p:grpSp>
      <p:grpSp>
        <p:nvGrpSpPr>
          <p:cNvPr id="5" name="Group 5"/>
          <p:cNvGrpSpPr/>
          <p:nvPr/>
        </p:nvGrpSpPr>
        <p:grpSpPr>
          <a:xfrm>
            <a:off x="1030373" y="8980154"/>
            <a:ext cx="4099010" cy="4121491"/>
            <a:chOff x="0" y="0"/>
            <a:chExt cx="5465347" cy="5495321"/>
          </a:xfrm>
        </p:grpSpPr>
        <p:sp>
          <p:nvSpPr>
            <p:cNvPr id="6" name="Freeform 6"/>
            <p:cNvSpPr/>
            <p:nvPr/>
          </p:nvSpPr>
          <p:spPr>
            <a:xfrm>
              <a:off x="0" y="0"/>
              <a:ext cx="5465318" cy="5495290"/>
            </a:xfrm>
            <a:custGeom>
              <a:avLst/>
              <a:gdLst/>
              <a:ahLst/>
              <a:cxnLst/>
              <a:rect l="l" t="t" r="r" b="b"/>
              <a:pathLst>
                <a:path w="5465318" h="5495290">
                  <a:moveTo>
                    <a:pt x="0" y="0"/>
                  </a:moveTo>
                  <a:lnTo>
                    <a:pt x="5465318" y="0"/>
                  </a:lnTo>
                  <a:lnTo>
                    <a:pt x="5465318" y="5495290"/>
                  </a:lnTo>
                  <a:lnTo>
                    <a:pt x="0" y="5495290"/>
                  </a:lnTo>
                  <a:lnTo>
                    <a:pt x="0" y="0"/>
                  </a:lnTo>
                  <a:close/>
                </a:path>
              </a:pathLst>
            </a:custGeom>
            <a:blipFill>
              <a:blip r:embed="rId3"/>
              <a:stretch>
                <a:fillRect t="-73" b="-73"/>
              </a:stretch>
            </a:blipFill>
          </p:spPr>
          <p:txBody>
            <a:bodyPr/>
            <a:lstStyle/>
            <a:p>
              <a:endParaRPr lang="en-IN"/>
            </a:p>
          </p:txBody>
        </p:sp>
      </p:grpSp>
      <p:sp>
        <p:nvSpPr>
          <p:cNvPr id="7" name="Freeform 7"/>
          <p:cNvSpPr/>
          <p:nvPr/>
        </p:nvSpPr>
        <p:spPr>
          <a:xfrm>
            <a:off x="9050719" y="2327075"/>
            <a:ext cx="3968633" cy="1705673"/>
          </a:xfrm>
          <a:custGeom>
            <a:avLst/>
            <a:gdLst/>
            <a:ahLst/>
            <a:cxnLst/>
            <a:rect l="l" t="t" r="r" b="b"/>
            <a:pathLst>
              <a:path w="3968633" h="1705673">
                <a:moveTo>
                  <a:pt x="0" y="0"/>
                </a:moveTo>
                <a:lnTo>
                  <a:pt x="3968633" y="0"/>
                </a:lnTo>
                <a:lnTo>
                  <a:pt x="3968633" y="1705672"/>
                </a:lnTo>
                <a:lnTo>
                  <a:pt x="0" y="1705672"/>
                </a:lnTo>
                <a:lnTo>
                  <a:pt x="0" y="0"/>
                </a:lnTo>
                <a:close/>
              </a:path>
            </a:pathLst>
          </a:custGeom>
          <a:solidFill>
            <a:schemeClr val="accent3">
              <a:lumMod val="20000"/>
              <a:lumOff val="80000"/>
            </a:schemeClr>
          </a:solidFill>
          <a:ln>
            <a:solidFill>
              <a:schemeClr val="tx1"/>
            </a:solidFill>
          </a:ln>
        </p:spPr>
        <p:txBody>
          <a:bodyPr/>
          <a:lstStyle/>
          <a:p>
            <a:endParaRPr lang="en-IN"/>
          </a:p>
        </p:txBody>
      </p:sp>
      <p:sp>
        <p:nvSpPr>
          <p:cNvPr id="8" name="Freeform 8"/>
          <p:cNvSpPr/>
          <p:nvPr/>
        </p:nvSpPr>
        <p:spPr>
          <a:xfrm>
            <a:off x="9050719" y="4299027"/>
            <a:ext cx="3968633" cy="1705673"/>
          </a:xfrm>
          <a:custGeom>
            <a:avLst/>
            <a:gdLst/>
            <a:ahLst/>
            <a:cxnLst/>
            <a:rect l="l" t="t" r="r" b="b"/>
            <a:pathLst>
              <a:path w="3968633" h="1705673">
                <a:moveTo>
                  <a:pt x="0" y="0"/>
                </a:moveTo>
                <a:lnTo>
                  <a:pt x="3968633" y="0"/>
                </a:lnTo>
                <a:lnTo>
                  <a:pt x="3968633" y="1705673"/>
                </a:lnTo>
                <a:lnTo>
                  <a:pt x="0" y="1705673"/>
                </a:lnTo>
                <a:lnTo>
                  <a:pt x="0" y="0"/>
                </a:lnTo>
                <a:close/>
              </a:path>
            </a:pathLst>
          </a:custGeom>
          <a:solidFill>
            <a:schemeClr val="accent3">
              <a:lumMod val="20000"/>
              <a:lumOff val="80000"/>
            </a:schemeClr>
          </a:solidFill>
          <a:ln>
            <a:solidFill>
              <a:schemeClr val="tx1"/>
            </a:solidFill>
          </a:ln>
        </p:spPr>
        <p:txBody>
          <a:bodyPr/>
          <a:lstStyle/>
          <a:p>
            <a:endParaRPr lang="en-IN" dirty="0"/>
          </a:p>
        </p:txBody>
      </p:sp>
      <p:sp>
        <p:nvSpPr>
          <p:cNvPr id="9" name="Freeform 9"/>
          <p:cNvSpPr/>
          <p:nvPr/>
        </p:nvSpPr>
        <p:spPr>
          <a:xfrm>
            <a:off x="9050719" y="6270979"/>
            <a:ext cx="3968633" cy="1705673"/>
          </a:xfrm>
          <a:custGeom>
            <a:avLst/>
            <a:gdLst/>
            <a:ahLst/>
            <a:cxnLst/>
            <a:rect l="l" t="t" r="r" b="b"/>
            <a:pathLst>
              <a:path w="3968633" h="1705673">
                <a:moveTo>
                  <a:pt x="0" y="0"/>
                </a:moveTo>
                <a:lnTo>
                  <a:pt x="3968633" y="0"/>
                </a:lnTo>
                <a:lnTo>
                  <a:pt x="3968633" y="1705673"/>
                </a:lnTo>
                <a:lnTo>
                  <a:pt x="0" y="1705673"/>
                </a:lnTo>
                <a:lnTo>
                  <a:pt x="0" y="0"/>
                </a:lnTo>
                <a:close/>
              </a:path>
            </a:pathLst>
          </a:custGeom>
          <a:solidFill>
            <a:schemeClr val="accent3">
              <a:lumMod val="20000"/>
              <a:lumOff val="80000"/>
            </a:schemeClr>
          </a:solidFill>
          <a:ln>
            <a:solidFill>
              <a:schemeClr val="tx1"/>
            </a:solidFill>
          </a:ln>
        </p:spPr>
        <p:txBody>
          <a:bodyPr/>
          <a:lstStyle/>
          <a:p>
            <a:endParaRPr lang="en-IN"/>
          </a:p>
        </p:txBody>
      </p:sp>
      <p:sp>
        <p:nvSpPr>
          <p:cNvPr id="10" name="Freeform 10"/>
          <p:cNvSpPr/>
          <p:nvPr/>
        </p:nvSpPr>
        <p:spPr>
          <a:xfrm>
            <a:off x="13252959" y="2327075"/>
            <a:ext cx="3968633" cy="1705673"/>
          </a:xfrm>
          <a:custGeom>
            <a:avLst/>
            <a:gdLst/>
            <a:ahLst/>
            <a:cxnLst/>
            <a:rect l="l" t="t" r="r" b="b"/>
            <a:pathLst>
              <a:path w="3968633" h="1705673">
                <a:moveTo>
                  <a:pt x="0" y="0"/>
                </a:moveTo>
                <a:lnTo>
                  <a:pt x="3968633" y="0"/>
                </a:lnTo>
                <a:lnTo>
                  <a:pt x="3968633" y="1705672"/>
                </a:lnTo>
                <a:lnTo>
                  <a:pt x="0" y="1705672"/>
                </a:lnTo>
                <a:lnTo>
                  <a:pt x="0" y="0"/>
                </a:lnTo>
                <a:close/>
              </a:path>
            </a:pathLst>
          </a:custGeom>
          <a:solidFill>
            <a:schemeClr val="accent3">
              <a:lumMod val="20000"/>
              <a:lumOff val="80000"/>
            </a:schemeClr>
          </a:solidFill>
          <a:ln>
            <a:solidFill>
              <a:schemeClr val="tx1"/>
            </a:solidFill>
          </a:ln>
        </p:spPr>
        <p:txBody>
          <a:bodyPr/>
          <a:lstStyle/>
          <a:p>
            <a:endParaRPr lang="en-IN"/>
          </a:p>
        </p:txBody>
      </p:sp>
      <p:sp>
        <p:nvSpPr>
          <p:cNvPr id="11" name="Freeform 11"/>
          <p:cNvSpPr/>
          <p:nvPr/>
        </p:nvSpPr>
        <p:spPr>
          <a:xfrm>
            <a:off x="13252959" y="4299027"/>
            <a:ext cx="3968633" cy="1705673"/>
          </a:xfrm>
          <a:custGeom>
            <a:avLst/>
            <a:gdLst/>
            <a:ahLst/>
            <a:cxnLst/>
            <a:rect l="l" t="t" r="r" b="b"/>
            <a:pathLst>
              <a:path w="3968633" h="1705673">
                <a:moveTo>
                  <a:pt x="0" y="0"/>
                </a:moveTo>
                <a:lnTo>
                  <a:pt x="3968633" y="0"/>
                </a:lnTo>
                <a:lnTo>
                  <a:pt x="3968633" y="1705673"/>
                </a:lnTo>
                <a:lnTo>
                  <a:pt x="0" y="1705673"/>
                </a:lnTo>
                <a:lnTo>
                  <a:pt x="0" y="0"/>
                </a:lnTo>
                <a:close/>
              </a:path>
            </a:pathLst>
          </a:custGeom>
          <a:solidFill>
            <a:schemeClr val="accent3">
              <a:lumMod val="20000"/>
              <a:lumOff val="80000"/>
            </a:schemeClr>
          </a:solidFill>
          <a:ln>
            <a:solidFill>
              <a:schemeClr val="tx1"/>
            </a:solidFill>
          </a:ln>
        </p:spPr>
        <p:txBody>
          <a:bodyPr/>
          <a:lstStyle/>
          <a:p>
            <a:endParaRPr lang="en-IN" dirty="0"/>
          </a:p>
        </p:txBody>
      </p:sp>
      <p:sp>
        <p:nvSpPr>
          <p:cNvPr id="12" name="Freeform 12"/>
          <p:cNvSpPr/>
          <p:nvPr/>
        </p:nvSpPr>
        <p:spPr>
          <a:xfrm>
            <a:off x="13252959" y="6270979"/>
            <a:ext cx="3968633" cy="1705673"/>
          </a:xfrm>
          <a:custGeom>
            <a:avLst/>
            <a:gdLst/>
            <a:ahLst/>
            <a:cxnLst/>
            <a:rect l="l" t="t" r="r" b="b"/>
            <a:pathLst>
              <a:path w="3968633" h="1705673">
                <a:moveTo>
                  <a:pt x="0" y="0"/>
                </a:moveTo>
                <a:lnTo>
                  <a:pt x="3968633" y="0"/>
                </a:lnTo>
                <a:lnTo>
                  <a:pt x="3968633" y="1705673"/>
                </a:lnTo>
                <a:lnTo>
                  <a:pt x="0" y="1705673"/>
                </a:lnTo>
                <a:lnTo>
                  <a:pt x="0" y="0"/>
                </a:lnTo>
                <a:close/>
              </a:path>
            </a:pathLst>
          </a:custGeom>
          <a:solidFill>
            <a:schemeClr val="accent3">
              <a:lumMod val="20000"/>
              <a:lumOff val="80000"/>
            </a:schemeClr>
          </a:solidFill>
          <a:ln>
            <a:solidFill>
              <a:schemeClr val="tx1"/>
            </a:solidFill>
          </a:ln>
        </p:spPr>
        <p:txBody>
          <a:bodyPr/>
          <a:lstStyle/>
          <a:p>
            <a:endParaRPr lang="en-IN"/>
          </a:p>
        </p:txBody>
      </p:sp>
      <p:grpSp>
        <p:nvGrpSpPr>
          <p:cNvPr id="13" name="Group 13"/>
          <p:cNvGrpSpPr/>
          <p:nvPr/>
        </p:nvGrpSpPr>
        <p:grpSpPr>
          <a:xfrm>
            <a:off x="12109376" y="8980154"/>
            <a:ext cx="6015113" cy="6048102"/>
            <a:chOff x="0" y="0"/>
            <a:chExt cx="8020150" cy="8064136"/>
          </a:xfrm>
          <a:solidFill>
            <a:schemeClr val="accent3">
              <a:lumMod val="20000"/>
              <a:lumOff val="80000"/>
            </a:schemeClr>
          </a:solidFill>
        </p:grpSpPr>
        <p:sp>
          <p:nvSpPr>
            <p:cNvPr id="14" name="Freeform 14"/>
            <p:cNvSpPr/>
            <p:nvPr/>
          </p:nvSpPr>
          <p:spPr>
            <a:xfrm>
              <a:off x="0" y="0"/>
              <a:ext cx="8020177" cy="8064119"/>
            </a:xfrm>
            <a:custGeom>
              <a:avLst/>
              <a:gdLst/>
              <a:ahLst/>
              <a:cxnLst/>
              <a:rect l="l" t="t" r="r" b="b"/>
              <a:pathLst>
                <a:path w="8020177" h="8064119">
                  <a:moveTo>
                    <a:pt x="0" y="0"/>
                  </a:moveTo>
                  <a:lnTo>
                    <a:pt x="8020177" y="0"/>
                  </a:lnTo>
                  <a:lnTo>
                    <a:pt x="8020177" y="8064119"/>
                  </a:lnTo>
                  <a:lnTo>
                    <a:pt x="0" y="8064119"/>
                  </a:lnTo>
                  <a:lnTo>
                    <a:pt x="0" y="0"/>
                  </a:lnTo>
                  <a:close/>
                </a:path>
              </a:pathLst>
            </a:custGeom>
            <a:grpFill/>
          </p:spPr>
          <p:txBody>
            <a:bodyPr/>
            <a:lstStyle/>
            <a:p>
              <a:endParaRPr lang="en-IN"/>
            </a:p>
          </p:txBody>
        </p:sp>
      </p:grpSp>
      <p:grpSp>
        <p:nvGrpSpPr>
          <p:cNvPr id="15" name="Group 15"/>
          <p:cNvGrpSpPr/>
          <p:nvPr/>
        </p:nvGrpSpPr>
        <p:grpSpPr>
          <a:xfrm>
            <a:off x="8186051" y="8980154"/>
            <a:ext cx="6015113" cy="6048102"/>
            <a:chOff x="0" y="0"/>
            <a:chExt cx="8020150" cy="8064136"/>
          </a:xfrm>
          <a:solidFill>
            <a:schemeClr val="accent3">
              <a:lumMod val="20000"/>
              <a:lumOff val="80000"/>
            </a:schemeClr>
          </a:solidFill>
        </p:grpSpPr>
        <p:sp>
          <p:nvSpPr>
            <p:cNvPr id="16" name="Freeform 16"/>
            <p:cNvSpPr/>
            <p:nvPr/>
          </p:nvSpPr>
          <p:spPr>
            <a:xfrm flipH="1">
              <a:off x="0" y="0"/>
              <a:ext cx="8020177" cy="8064119"/>
            </a:xfrm>
            <a:custGeom>
              <a:avLst/>
              <a:gdLst/>
              <a:ahLst/>
              <a:cxnLst/>
              <a:rect l="l" t="t" r="r" b="b"/>
              <a:pathLst>
                <a:path w="8020177" h="8064119">
                  <a:moveTo>
                    <a:pt x="8020177" y="0"/>
                  </a:moveTo>
                  <a:lnTo>
                    <a:pt x="0" y="0"/>
                  </a:lnTo>
                  <a:lnTo>
                    <a:pt x="0" y="8064119"/>
                  </a:lnTo>
                  <a:lnTo>
                    <a:pt x="8020177" y="8064119"/>
                  </a:lnTo>
                  <a:lnTo>
                    <a:pt x="8020177" y="0"/>
                  </a:lnTo>
                  <a:close/>
                </a:path>
              </a:pathLst>
            </a:custGeom>
            <a:grpFill/>
          </p:spPr>
          <p:txBody>
            <a:bodyPr/>
            <a:lstStyle/>
            <a:p>
              <a:endParaRPr lang="en-IN"/>
            </a:p>
          </p:txBody>
        </p:sp>
      </p:grpSp>
      <p:grpSp>
        <p:nvGrpSpPr>
          <p:cNvPr id="17" name="Group 17"/>
          <p:cNvGrpSpPr/>
          <p:nvPr/>
        </p:nvGrpSpPr>
        <p:grpSpPr>
          <a:xfrm>
            <a:off x="12109376" y="-4794705"/>
            <a:ext cx="6015113" cy="6048102"/>
            <a:chOff x="0" y="0"/>
            <a:chExt cx="8020150" cy="8064136"/>
          </a:xfrm>
          <a:solidFill>
            <a:schemeClr val="accent3">
              <a:lumMod val="20000"/>
              <a:lumOff val="80000"/>
            </a:schemeClr>
          </a:solidFill>
        </p:grpSpPr>
        <p:sp>
          <p:nvSpPr>
            <p:cNvPr id="18" name="Freeform 18"/>
            <p:cNvSpPr/>
            <p:nvPr/>
          </p:nvSpPr>
          <p:spPr>
            <a:xfrm>
              <a:off x="0" y="0"/>
              <a:ext cx="8020177" cy="8064119"/>
            </a:xfrm>
            <a:custGeom>
              <a:avLst/>
              <a:gdLst/>
              <a:ahLst/>
              <a:cxnLst/>
              <a:rect l="l" t="t" r="r" b="b"/>
              <a:pathLst>
                <a:path w="8020177" h="8064119">
                  <a:moveTo>
                    <a:pt x="0" y="0"/>
                  </a:moveTo>
                  <a:lnTo>
                    <a:pt x="8020177" y="0"/>
                  </a:lnTo>
                  <a:lnTo>
                    <a:pt x="8020177" y="8064119"/>
                  </a:lnTo>
                  <a:lnTo>
                    <a:pt x="0" y="8064119"/>
                  </a:lnTo>
                  <a:lnTo>
                    <a:pt x="0" y="0"/>
                  </a:lnTo>
                  <a:close/>
                </a:path>
              </a:pathLst>
            </a:custGeom>
            <a:grpFill/>
          </p:spPr>
          <p:txBody>
            <a:bodyPr/>
            <a:lstStyle/>
            <a:p>
              <a:endParaRPr lang="en-IN"/>
            </a:p>
          </p:txBody>
        </p:sp>
      </p:grpSp>
      <p:grpSp>
        <p:nvGrpSpPr>
          <p:cNvPr id="19" name="Group 19"/>
          <p:cNvGrpSpPr/>
          <p:nvPr/>
        </p:nvGrpSpPr>
        <p:grpSpPr>
          <a:xfrm>
            <a:off x="8186051" y="-4794705"/>
            <a:ext cx="6015113" cy="6048102"/>
            <a:chOff x="0" y="0"/>
            <a:chExt cx="8020150" cy="8064136"/>
          </a:xfrm>
          <a:solidFill>
            <a:schemeClr val="accent3">
              <a:lumMod val="20000"/>
              <a:lumOff val="80000"/>
            </a:schemeClr>
          </a:solidFill>
        </p:grpSpPr>
        <p:sp>
          <p:nvSpPr>
            <p:cNvPr id="20" name="Freeform 20"/>
            <p:cNvSpPr/>
            <p:nvPr/>
          </p:nvSpPr>
          <p:spPr>
            <a:xfrm flipH="1">
              <a:off x="0" y="0"/>
              <a:ext cx="8020177" cy="8064119"/>
            </a:xfrm>
            <a:custGeom>
              <a:avLst/>
              <a:gdLst/>
              <a:ahLst/>
              <a:cxnLst/>
              <a:rect l="l" t="t" r="r" b="b"/>
              <a:pathLst>
                <a:path w="8020177" h="8064119">
                  <a:moveTo>
                    <a:pt x="8020177" y="0"/>
                  </a:moveTo>
                  <a:lnTo>
                    <a:pt x="0" y="0"/>
                  </a:lnTo>
                  <a:lnTo>
                    <a:pt x="0" y="8064119"/>
                  </a:lnTo>
                  <a:lnTo>
                    <a:pt x="8020177" y="8064119"/>
                  </a:lnTo>
                  <a:lnTo>
                    <a:pt x="8020177" y="0"/>
                  </a:lnTo>
                  <a:close/>
                </a:path>
              </a:pathLst>
            </a:custGeom>
            <a:grpFill/>
          </p:spPr>
          <p:txBody>
            <a:bodyPr/>
            <a:lstStyle/>
            <a:p>
              <a:endParaRPr lang="en-IN"/>
            </a:p>
          </p:txBody>
        </p:sp>
      </p:grpSp>
      <p:sp>
        <p:nvSpPr>
          <p:cNvPr id="21" name="TextBox 21"/>
          <p:cNvSpPr txBox="1"/>
          <p:nvPr/>
        </p:nvSpPr>
        <p:spPr>
          <a:xfrm>
            <a:off x="9500556" y="4573300"/>
            <a:ext cx="2932128" cy="788677"/>
          </a:xfrm>
          <a:prstGeom prst="rect">
            <a:avLst/>
          </a:prstGeom>
        </p:spPr>
        <p:txBody>
          <a:bodyPr lIns="0" tIns="0" rIns="0" bIns="0" rtlCol="0" anchor="t">
            <a:spAutoFit/>
          </a:bodyPr>
          <a:lstStyle/>
          <a:p>
            <a:pPr algn="ctr">
              <a:lnSpc>
                <a:spcPts val="6648"/>
              </a:lnSpc>
            </a:pPr>
            <a:r>
              <a:rPr lang="en-US" sz="4000" b="1" dirty="0">
                <a:solidFill>
                  <a:srgbClr val="262926"/>
                </a:solidFill>
                <a:latin typeface="Canva Student Font"/>
              </a:rPr>
              <a:t>Akash</a:t>
            </a:r>
          </a:p>
        </p:txBody>
      </p:sp>
      <p:sp>
        <p:nvSpPr>
          <p:cNvPr id="22" name="TextBox 22"/>
          <p:cNvSpPr txBox="1"/>
          <p:nvPr/>
        </p:nvSpPr>
        <p:spPr>
          <a:xfrm>
            <a:off x="9544948" y="6730307"/>
            <a:ext cx="2932128" cy="586699"/>
          </a:xfrm>
          <a:prstGeom prst="rect">
            <a:avLst/>
          </a:prstGeom>
        </p:spPr>
        <p:txBody>
          <a:bodyPr lIns="0" tIns="0" rIns="0" bIns="0" rtlCol="0" anchor="t">
            <a:spAutoFit/>
          </a:bodyPr>
          <a:lstStyle/>
          <a:p>
            <a:pPr algn="ctr">
              <a:lnSpc>
                <a:spcPts val="4504"/>
              </a:lnSpc>
            </a:pPr>
            <a:r>
              <a:rPr lang="en-US" sz="4000" b="1" dirty="0" err="1">
                <a:solidFill>
                  <a:srgbClr val="262926"/>
                </a:solidFill>
                <a:latin typeface="Canva Student Font"/>
              </a:rPr>
              <a:t>Aswathi</a:t>
            </a:r>
            <a:r>
              <a:rPr lang="en-US" sz="4000" b="1" dirty="0">
                <a:solidFill>
                  <a:srgbClr val="262926"/>
                </a:solidFill>
                <a:latin typeface="Canva Student Font"/>
              </a:rPr>
              <a:t> s </a:t>
            </a:r>
            <a:r>
              <a:rPr lang="en-US" sz="4000" b="1" dirty="0" err="1">
                <a:solidFill>
                  <a:srgbClr val="262926"/>
                </a:solidFill>
                <a:latin typeface="Canva Student Font"/>
              </a:rPr>
              <a:t>nair</a:t>
            </a:r>
            <a:endParaRPr lang="en-US" sz="4000" b="1" dirty="0">
              <a:solidFill>
                <a:srgbClr val="262926"/>
              </a:solidFill>
              <a:latin typeface="Canva Student Font"/>
            </a:endParaRPr>
          </a:p>
        </p:txBody>
      </p:sp>
      <p:sp>
        <p:nvSpPr>
          <p:cNvPr id="23" name="TextBox 23"/>
          <p:cNvSpPr txBox="1"/>
          <p:nvPr/>
        </p:nvSpPr>
        <p:spPr>
          <a:xfrm>
            <a:off x="1031476" y="2181798"/>
            <a:ext cx="6160889" cy="828908"/>
          </a:xfrm>
          <a:prstGeom prst="rect">
            <a:avLst/>
          </a:prstGeom>
        </p:spPr>
        <p:txBody>
          <a:bodyPr lIns="0" tIns="0" rIns="0" bIns="0" rtlCol="0" anchor="t">
            <a:spAutoFit/>
          </a:bodyPr>
          <a:lstStyle/>
          <a:p>
            <a:pPr algn="l">
              <a:lnSpc>
                <a:spcPts val="6497"/>
              </a:lnSpc>
            </a:pPr>
            <a:r>
              <a:rPr lang="en-US" sz="5853" u="sng">
                <a:solidFill>
                  <a:srgbClr val="262926"/>
                </a:solidFill>
                <a:latin typeface="Borsok"/>
              </a:rPr>
              <a:t>MEET OUR TEAM</a:t>
            </a:r>
          </a:p>
        </p:txBody>
      </p:sp>
      <p:sp>
        <p:nvSpPr>
          <p:cNvPr id="24" name="TextBox 24"/>
          <p:cNvSpPr txBox="1"/>
          <p:nvPr/>
        </p:nvSpPr>
        <p:spPr>
          <a:xfrm>
            <a:off x="13731947" y="2657112"/>
            <a:ext cx="2932128" cy="615553"/>
          </a:xfrm>
          <a:prstGeom prst="rect">
            <a:avLst/>
          </a:prstGeom>
        </p:spPr>
        <p:txBody>
          <a:bodyPr lIns="0" tIns="0" rIns="0" bIns="0" rtlCol="0" anchor="t">
            <a:spAutoFit/>
          </a:bodyPr>
          <a:lstStyle/>
          <a:p>
            <a:pPr algn="ctr">
              <a:lnSpc>
                <a:spcPts val="4767"/>
              </a:lnSpc>
            </a:pPr>
            <a:r>
              <a:rPr lang="en-US" sz="4000" b="1" dirty="0" err="1">
                <a:solidFill>
                  <a:srgbClr val="262926"/>
                </a:solidFill>
                <a:latin typeface="Canva Student Font"/>
              </a:rPr>
              <a:t>Hymavathi</a:t>
            </a:r>
            <a:r>
              <a:rPr lang="en-US" sz="4000" b="1" dirty="0">
                <a:solidFill>
                  <a:srgbClr val="262926"/>
                </a:solidFill>
                <a:latin typeface="Canva Student Font"/>
              </a:rPr>
              <a:t> .A </a:t>
            </a:r>
          </a:p>
        </p:txBody>
      </p:sp>
      <p:sp>
        <p:nvSpPr>
          <p:cNvPr id="25" name="TextBox 25"/>
          <p:cNvSpPr txBox="1"/>
          <p:nvPr/>
        </p:nvSpPr>
        <p:spPr>
          <a:xfrm>
            <a:off x="13747187" y="4585235"/>
            <a:ext cx="2932128" cy="788677"/>
          </a:xfrm>
          <a:prstGeom prst="rect">
            <a:avLst/>
          </a:prstGeom>
        </p:spPr>
        <p:txBody>
          <a:bodyPr lIns="0" tIns="0" rIns="0" bIns="0" rtlCol="0" anchor="t">
            <a:spAutoFit/>
          </a:bodyPr>
          <a:lstStyle/>
          <a:p>
            <a:pPr algn="ctr">
              <a:lnSpc>
                <a:spcPts val="6648"/>
              </a:lnSpc>
            </a:pPr>
            <a:r>
              <a:rPr lang="en-US" sz="4000" b="1" dirty="0" err="1">
                <a:solidFill>
                  <a:srgbClr val="262926"/>
                </a:solidFill>
                <a:latin typeface="Canva Student Font"/>
              </a:rPr>
              <a:t>Tej</a:t>
            </a:r>
            <a:endParaRPr lang="en-US" sz="4000" b="1" dirty="0">
              <a:solidFill>
                <a:srgbClr val="262926"/>
              </a:solidFill>
              <a:latin typeface="Canva Student Font"/>
            </a:endParaRPr>
          </a:p>
        </p:txBody>
      </p:sp>
      <p:sp>
        <p:nvSpPr>
          <p:cNvPr id="26" name="TextBox 26"/>
          <p:cNvSpPr txBox="1"/>
          <p:nvPr/>
        </p:nvSpPr>
        <p:spPr>
          <a:xfrm>
            <a:off x="8922244" y="2684050"/>
            <a:ext cx="4088751" cy="615553"/>
          </a:xfrm>
          <a:prstGeom prst="rect">
            <a:avLst/>
          </a:prstGeom>
        </p:spPr>
        <p:txBody>
          <a:bodyPr lIns="0" tIns="0" rIns="0" bIns="0" rtlCol="0" anchor="t">
            <a:spAutoFit/>
          </a:bodyPr>
          <a:lstStyle/>
          <a:p>
            <a:pPr algn="ctr">
              <a:lnSpc>
                <a:spcPts val="4767"/>
              </a:lnSpc>
            </a:pPr>
            <a:r>
              <a:rPr lang="en-US" sz="4000" b="1" dirty="0">
                <a:solidFill>
                  <a:srgbClr val="262926"/>
                </a:solidFill>
                <a:latin typeface="Canva Student Font"/>
              </a:rPr>
              <a:t>T.A Siva Bhavani</a:t>
            </a:r>
          </a:p>
        </p:txBody>
      </p:sp>
      <p:sp>
        <p:nvSpPr>
          <p:cNvPr id="27" name="TextBox 27"/>
          <p:cNvSpPr txBox="1"/>
          <p:nvPr/>
        </p:nvSpPr>
        <p:spPr>
          <a:xfrm>
            <a:off x="13747187" y="6475113"/>
            <a:ext cx="2932128" cy="788677"/>
          </a:xfrm>
          <a:prstGeom prst="rect">
            <a:avLst/>
          </a:prstGeom>
        </p:spPr>
        <p:txBody>
          <a:bodyPr lIns="0" tIns="0" rIns="0" bIns="0" rtlCol="0" anchor="t">
            <a:spAutoFit/>
          </a:bodyPr>
          <a:lstStyle/>
          <a:p>
            <a:pPr algn="ctr">
              <a:lnSpc>
                <a:spcPts val="6554"/>
              </a:lnSpc>
            </a:pPr>
            <a:r>
              <a:rPr lang="en-US" sz="4000" b="1" dirty="0" err="1">
                <a:solidFill>
                  <a:srgbClr val="262926"/>
                </a:solidFill>
                <a:latin typeface="Canva Student Font"/>
              </a:rPr>
              <a:t>swarilipi</a:t>
            </a:r>
            <a:endParaRPr lang="en-US" sz="4000" b="1" dirty="0">
              <a:solidFill>
                <a:srgbClr val="262926"/>
              </a:solidFill>
              <a:latin typeface="Canva Student Font"/>
            </a:endParaRPr>
          </a:p>
        </p:txBody>
      </p:sp>
      <p:sp>
        <p:nvSpPr>
          <p:cNvPr id="28" name="Freeform 28"/>
          <p:cNvSpPr/>
          <p:nvPr/>
        </p:nvSpPr>
        <p:spPr>
          <a:xfrm>
            <a:off x="10363200" y="8100379"/>
            <a:ext cx="5562600" cy="1705673"/>
          </a:xfrm>
          <a:custGeom>
            <a:avLst/>
            <a:gdLst/>
            <a:ahLst/>
            <a:cxnLst/>
            <a:rect l="l" t="t" r="r" b="b"/>
            <a:pathLst>
              <a:path w="3968633" h="1705673">
                <a:moveTo>
                  <a:pt x="0" y="0"/>
                </a:moveTo>
                <a:lnTo>
                  <a:pt x="3968634" y="0"/>
                </a:lnTo>
                <a:lnTo>
                  <a:pt x="3968634" y="1705673"/>
                </a:lnTo>
                <a:lnTo>
                  <a:pt x="0" y="1705673"/>
                </a:lnTo>
                <a:lnTo>
                  <a:pt x="0" y="0"/>
                </a:lnTo>
                <a:close/>
              </a:path>
            </a:pathLst>
          </a:custGeom>
          <a:solidFill>
            <a:schemeClr val="accent3">
              <a:lumMod val="20000"/>
              <a:lumOff val="80000"/>
            </a:schemeClr>
          </a:solidFill>
          <a:ln>
            <a:solidFill>
              <a:schemeClr val="tx1"/>
            </a:solidFill>
          </a:ln>
        </p:spPr>
        <p:txBody>
          <a:bodyPr/>
          <a:lstStyle/>
          <a:p>
            <a:endParaRPr lang="en-IN"/>
          </a:p>
        </p:txBody>
      </p:sp>
      <p:sp>
        <p:nvSpPr>
          <p:cNvPr id="29" name="TextBox 29"/>
          <p:cNvSpPr txBox="1"/>
          <p:nvPr/>
        </p:nvSpPr>
        <p:spPr>
          <a:xfrm>
            <a:off x="11553288" y="8538647"/>
            <a:ext cx="2932128" cy="548227"/>
          </a:xfrm>
          <a:prstGeom prst="rect">
            <a:avLst/>
          </a:prstGeom>
        </p:spPr>
        <p:txBody>
          <a:bodyPr lIns="0" tIns="0" rIns="0" bIns="0" rtlCol="0" anchor="t">
            <a:spAutoFit/>
          </a:bodyPr>
          <a:lstStyle/>
          <a:p>
            <a:pPr algn="ctr">
              <a:lnSpc>
                <a:spcPts val="4101"/>
              </a:lnSpc>
            </a:pPr>
            <a:r>
              <a:rPr lang="en-US" sz="4000" b="1" dirty="0">
                <a:solidFill>
                  <a:srgbClr val="262926"/>
                </a:solidFill>
                <a:latin typeface="Canva Student Font"/>
              </a:rPr>
              <a:t> </a:t>
            </a:r>
            <a:r>
              <a:rPr lang="en-US" sz="4000" b="1" dirty="0" err="1">
                <a:solidFill>
                  <a:srgbClr val="262926"/>
                </a:solidFill>
                <a:latin typeface="Canva Student Font"/>
              </a:rPr>
              <a:t>Areveti</a:t>
            </a:r>
            <a:r>
              <a:rPr lang="en-US" sz="4000" b="1" dirty="0">
                <a:solidFill>
                  <a:srgbClr val="262926"/>
                </a:solidFill>
                <a:latin typeface="Canva Student Font"/>
              </a:rPr>
              <a:t> </a:t>
            </a:r>
            <a:r>
              <a:rPr lang="en-US" sz="4000" b="1" dirty="0" err="1">
                <a:solidFill>
                  <a:srgbClr val="262926"/>
                </a:solidFill>
                <a:latin typeface="Canva Student Font"/>
              </a:rPr>
              <a:t>Pranavi</a:t>
            </a:r>
            <a:endParaRPr lang="en-US" sz="4000" b="1" dirty="0">
              <a:solidFill>
                <a:srgbClr val="262926"/>
              </a:solidFill>
              <a:latin typeface="Canva Student Font"/>
            </a:endParaRPr>
          </a:p>
        </p:txBody>
      </p:sp>
      <p:pic>
        <p:nvPicPr>
          <p:cNvPr id="31" name="Picture 30">
            <a:extLst>
              <a:ext uri="{FF2B5EF4-FFF2-40B4-BE49-F238E27FC236}">
                <a16:creationId xmlns:a16="http://schemas.microsoft.com/office/drawing/2014/main" id="{4E260BBB-8280-42B6-AF26-4815FFE8B2DF}"/>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55012" y="3705519"/>
            <a:ext cx="5767714" cy="407344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4" name="Freeform 4"/>
          <p:cNvSpPr/>
          <p:nvPr/>
        </p:nvSpPr>
        <p:spPr>
          <a:xfrm>
            <a:off x="-387158" y="-2508058"/>
            <a:ext cx="19790298" cy="12795058"/>
          </a:xfrm>
          <a:custGeom>
            <a:avLst/>
            <a:gdLst/>
            <a:ahLst/>
            <a:cxnLst/>
            <a:rect l="l" t="t" r="r" b="b"/>
            <a:pathLst>
              <a:path w="19790298" h="5925946">
                <a:moveTo>
                  <a:pt x="0" y="0"/>
                </a:moveTo>
                <a:lnTo>
                  <a:pt x="19790298" y="0"/>
                </a:lnTo>
                <a:lnTo>
                  <a:pt x="19790298" y="5925946"/>
                </a:lnTo>
                <a:lnTo>
                  <a:pt x="0" y="5925946"/>
                </a:lnTo>
                <a:lnTo>
                  <a:pt x="0" y="0"/>
                </a:lnTo>
                <a:close/>
              </a:path>
            </a:pathLst>
          </a:custGeom>
          <a:solidFill>
            <a:schemeClr val="accent3">
              <a:lumMod val="20000"/>
              <a:lumOff val="80000"/>
            </a:schemeClr>
          </a:solidFill>
        </p:spPr>
        <p:txBody>
          <a:bodyPr/>
          <a:lstStyle/>
          <a:p>
            <a:endParaRPr lang="en-IN"/>
          </a:p>
        </p:txBody>
      </p:sp>
      <p:grpSp>
        <p:nvGrpSpPr>
          <p:cNvPr id="5" name="Group 5"/>
          <p:cNvGrpSpPr/>
          <p:nvPr/>
        </p:nvGrpSpPr>
        <p:grpSpPr>
          <a:xfrm>
            <a:off x="16044399" y="1100569"/>
            <a:ext cx="2448759" cy="2874225"/>
            <a:chOff x="0" y="0"/>
            <a:chExt cx="8242271" cy="7552918"/>
          </a:xfrm>
        </p:grpSpPr>
        <p:sp>
          <p:nvSpPr>
            <p:cNvPr id="6" name="Freeform 6"/>
            <p:cNvSpPr/>
            <p:nvPr/>
          </p:nvSpPr>
          <p:spPr>
            <a:xfrm flipH="1">
              <a:off x="0" y="0"/>
              <a:ext cx="8242300" cy="7552944"/>
            </a:xfrm>
            <a:custGeom>
              <a:avLst/>
              <a:gdLst/>
              <a:ahLst/>
              <a:cxnLst/>
              <a:rect l="l" t="t" r="r" b="b"/>
              <a:pathLst>
                <a:path w="8242300" h="7552944">
                  <a:moveTo>
                    <a:pt x="8242300" y="0"/>
                  </a:moveTo>
                  <a:lnTo>
                    <a:pt x="0" y="0"/>
                  </a:lnTo>
                  <a:lnTo>
                    <a:pt x="0" y="7552944"/>
                  </a:lnTo>
                  <a:lnTo>
                    <a:pt x="8242300" y="7552944"/>
                  </a:lnTo>
                  <a:lnTo>
                    <a:pt x="8242300" y="0"/>
                  </a:lnTo>
                  <a:close/>
                </a:path>
              </a:pathLst>
            </a:custGeom>
            <a:blipFill>
              <a:blip r:embed="rId2"/>
              <a:stretch>
                <a:fillRect l="-53" r="-53"/>
              </a:stretch>
            </a:blipFill>
          </p:spPr>
          <p:txBody>
            <a:bodyPr/>
            <a:lstStyle/>
            <a:p>
              <a:endParaRPr lang="en-IN"/>
            </a:p>
          </p:txBody>
        </p:sp>
      </p:grpSp>
      <p:sp>
        <p:nvSpPr>
          <p:cNvPr id="7" name="TextBox 7"/>
          <p:cNvSpPr txBox="1"/>
          <p:nvPr/>
        </p:nvSpPr>
        <p:spPr>
          <a:xfrm>
            <a:off x="1019221" y="988270"/>
            <a:ext cx="15830956" cy="1281248"/>
          </a:xfrm>
          <a:prstGeom prst="rect">
            <a:avLst/>
          </a:prstGeom>
        </p:spPr>
        <p:txBody>
          <a:bodyPr lIns="0" tIns="0" rIns="0" bIns="0" rtlCol="0" anchor="t">
            <a:spAutoFit/>
          </a:bodyPr>
          <a:lstStyle/>
          <a:p>
            <a:pPr algn="l">
              <a:lnSpc>
                <a:spcPts val="11543"/>
              </a:lnSpc>
            </a:pPr>
            <a:r>
              <a:rPr lang="en-US" sz="6000" dirty="0">
                <a:solidFill>
                  <a:srgbClr val="000000"/>
                </a:solidFill>
                <a:latin typeface="Arimo Bold"/>
              </a:rPr>
              <a:t>RECOMMENDATIONS</a:t>
            </a:r>
          </a:p>
        </p:txBody>
      </p:sp>
      <p:sp>
        <p:nvSpPr>
          <p:cNvPr id="8" name="TextBox 8"/>
          <p:cNvSpPr txBox="1"/>
          <p:nvPr/>
        </p:nvSpPr>
        <p:spPr>
          <a:xfrm>
            <a:off x="212084" y="2761729"/>
            <a:ext cx="15713716" cy="5221301"/>
          </a:xfrm>
          <a:prstGeom prst="rect">
            <a:avLst/>
          </a:prstGeom>
          <a:solidFill>
            <a:schemeClr val="accent3">
              <a:lumMod val="20000"/>
              <a:lumOff val="80000"/>
            </a:schemeClr>
          </a:solidFill>
        </p:spPr>
        <p:txBody>
          <a:bodyPr wrap="square" lIns="0" tIns="0" rIns="0" bIns="0" rtlCol="0" anchor="t">
            <a:spAutoFit/>
          </a:bodyPr>
          <a:lstStyle/>
          <a:p>
            <a:pPr algn="l">
              <a:lnSpc>
                <a:spcPts val="2936"/>
              </a:lnSpc>
            </a:pPr>
            <a:r>
              <a:rPr lang="en-US" sz="3600" dirty="0">
                <a:solidFill>
                  <a:srgbClr val="000000"/>
                </a:solidFill>
                <a:latin typeface="Sitka Display" pitchFamily="2" charset="0"/>
              </a:rPr>
              <a:t>REGULARLY MONITOR AND ANALYZE CUSTOMER REVIEWS TO GAIN INSIGHTS IN PRODUCT QUALITY AND IDENTIFY AREAS FOR IMPROVEMENT. DASHBOARDS CAN BE USED TO IDENTIFY PATTERNS IN CUSTOMER REVIEWS. THIS WILL PROVIDE A DATA-DRIVEN APPROACH TO ENHANCE CUSTOMER EXPERIENCE.</a:t>
            </a:r>
          </a:p>
          <a:p>
            <a:pPr algn="l">
              <a:lnSpc>
                <a:spcPts val="2936"/>
              </a:lnSpc>
            </a:pPr>
            <a:endParaRPr lang="en-US" sz="3600" dirty="0">
              <a:solidFill>
                <a:srgbClr val="000000"/>
              </a:solidFill>
              <a:latin typeface="Sitka Display" pitchFamily="2" charset="0"/>
            </a:endParaRPr>
          </a:p>
          <a:p>
            <a:pPr algn="l">
              <a:lnSpc>
                <a:spcPts val="2936"/>
              </a:lnSpc>
            </a:pPr>
            <a:r>
              <a:rPr lang="en-US" sz="3600" dirty="0">
                <a:solidFill>
                  <a:srgbClr val="000000"/>
                </a:solidFill>
                <a:latin typeface="Sitka Display" pitchFamily="2" charset="0"/>
              </a:rPr>
              <a:t>Investigate delivery delays and undelivered orders. Analyzing geographic locations could bring insights about certain challenges with demographics, accessibility, and possible route optimization. Tracking fleet performance with the use of telematics can help identify issues before they become a problem.</a:t>
            </a:r>
          </a:p>
          <a:p>
            <a:pPr algn="l">
              <a:lnSpc>
                <a:spcPts val="2936"/>
              </a:lnSpc>
            </a:pPr>
            <a:r>
              <a:rPr lang="en-US" sz="3600" dirty="0">
                <a:solidFill>
                  <a:srgbClr val="000000"/>
                </a:solidFill>
                <a:latin typeface="Sitka Display" pitchFamily="2" charset="0"/>
              </a:rPr>
              <a:t>Providing a proper shipment tracking system aids in having clear and concise communication between customers, sellers and couriers. Regular updates can set proper expectations among customers and specific delivery instructions of customers can be properly accommodated. By establishing trust and communication, both parties can work together to resolve any issues that may arise</a:t>
            </a:r>
            <a:r>
              <a:rPr lang="en-US" sz="1944" dirty="0">
                <a:solidFill>
                  <a:srgbClr val="000000"/>
                </a:solidFill>
                <a:latin typeface="Open Sans Bold"/>
              </a:rPr>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7376180" y="7499812"/>
            <a:ext cx="4752397" cy="5095163"/>
            <a:chOff x="0" y="0"/>
            <a:chExt cx="6336529" cy="6793550"/>
          </a:xfrm>
        </p:grpSpPr>
        <p:sp>
          <p:nvSpPr>
            <p:cNvPr id="3" name="Freeform 3"/>
            <p:cNvSpPr/>
            <p:nvPr/>
          </p:nvSpPr>
          <p:spPr>
            <a:xfrm>
              <a:off x="0" y="0"/>
              <a:ext cx="6336538" cy="6793611"/>
            </a:xfrm>
            <a:custGeom>
              <a:avLst/>
              <a:gdLst/>
              <a:ahLst/>
              <a:cxnLst/>
              <a:rect l="l" t="t" r="r" b="b"/>
              <a:pathLst>
                <a:path w="6336538" h="6793611">
                  <a:moveTo>
                    <a:pt x="0" y="0"/>
                  </a:moveTo>
                  <a:lnTo>
                    <a:pt x="6336538" y="0"/>
                  </a:lnTo>
                  <a:lnTo>
                    <a:pt x="6336538" y="6793611"/>
                  </a:lnTo>
                  <a:lnTo>
                    <a:pt x="0" y="6793611"/>
                  </a:lnTo>
                  <a:lnTo>
                    <a:pt x="0" y="0"/>
                  </a:lnTo>
                  <a:close/>
                </a:path>
              </a:pathLst>
            </a:custGeom>
            <a:blipFill>
              <a:blip r:embed="rId2"/>
              <a:stretch>
                <a:fillRect l="-99" r="-99"/>
              </a:stretch>
            </a:blipFill>
          </p:spPr>
          <p:txBody>
            <a:bodyPr/>
            <a:lstStyle/>
            <a:p>
              <a:endParaRPr lang="en-IN"/>
            </a:p>
          </p:txBody>
        </p:sp>
      </p:grpSp>
      <p:sp>
        <p:nvSpPr>
          <p:cNvPr id="4" name="TextBox 4"/>
          <p:cNvSpPr txBox="1"/>
          <p:nvPr/>
        </p:nvSpPr>
        <p:spPr>
          <a:xfrm>
            <a:off x="1030373" y="-87787"/>
            <a:ext cx="4794615" cy="1987240"/>
          </a:xfrm>
          <a:prstGeom prst="rect">
            <a:avLst/>
          </a:prstGeom>
        </p:spPr>
        <p:txBody>
          <a:bodyPr lIns="0" tIns="0" rIns="0" bIns="0" rtlCol="0" anchor="t">
            <a:spAutoFit/>
          </a:bodyPr>
          <a:lstStyle/>
          <a:p>
            <a:pPr algn="l">
              <a:lnSpc>
                <a:spcPts val="12760"/>
              </a:lnSpc>
            </a:pPr>
            <a:r>
              <a:rPr lang="en-US" sz="5853">
                <a:solidFill>
                  <a:srgbClr val="183B23"/>
                </a:solidFill>
                <a:latin typeface="Amsterdam Three"/>
              </a:rPr>
              <a:t>Summary</a:t>
            </a:r>
          </a:p>
        </p:txBody>
      </p:sp>
      <p:grpSp>
        <p:nvGrpSpPr>
          <p:cNvPr id="5" name="Group 5"/>
          <p:cNvGrpSpPr/>
          <p:nvPr/>
        </p:nvGrpSpPr>
        <p:grpSpPr>
          <a:xfrm>
            <a:off x="15545981" y="-2063931"/>
            <a:ext cx="4044572" cy="4722962"/>
            <a:chOff x="0" y="0"/>
            <a:chExt cx="5392763" cy="6297283"/>
          </a:xfrm>
        </p:grpSpPr>
        <p:sp>
          <p:nvSpPr>
            <p:cNvPr id="6" name="Freeform 6"/>
            <p:cNvSpPr/>
            <p:nvPr/>
          </p:nvSpPr>
          <p:spPr>
            <a:xfrm>
              <a:off x="0" y="0"/>
              <a:ext cx="5392801" cy="6297295"/>
            </a:xfrm>
            <a:custGeom>
              <a:avLst/>
              <a:gdLst/>
              <a:ahLst/>
              <a:cxnLst/>
              <a:rect l="l" t="t" r="r" b="b"/>
              <a:pathLst>
                <a:path w="5392801" h="6297295">
                  <a:moveTo>
                    <a:pt x="0" y="0"/>
                  </a:moveTo>
                  <a:lnTo>
                    <a:pt x="5392801" y="0"/>
                  </a:lnTo>
                  <a:lnTo>
                    <a:pt x="5392801" y="6297295"/>
                  </a:lnTo>
                  <a:lnTo>
                    <a:pt x="0" y="6297295"/>
                  </a:lnTo>
                  <a:lnTo>
                    <a:pt x="0" y="0"/>
                  </a:lnTo>
                  <a:close/>
                </a:path>
              </a:pathLst>
            </a:custGeom>
            <a:blipFill>
              <a:blip r:embed="rId3"/>
              <a:stretch>
                <a:fillRect l="-146" r="-145"/>
              </a:stretch>
            </a:blipFill>
          </p:spPr>
          <p:txBody>
            <a:bodyPr/>
            <a:lstStyle/>
            <a:p>
              <a:endParaRPr lang="en-IN"/>
            </a:p>
          </p:txBody>
        </p:sp>
      </p:grpSp>
      <p:grpSp>
        <p:nvGrpSpPr>
          <p:cNvPr id="7" name="Group 7"/>
          <p:cNvGrpSpPr/>
          <p:nvPr/>
        </p:nvGrpSpPr>
        <p:grpSpPr>
          <a:xfrm>
            <a:off x="3493596" y="7499812"/>
            <a:ext cx="4662784" cy="5444865"/>
            <a:chOff x="0" y="0"/>
            <a:chExt cx="6217046" cy="7259820"/>
          </a:xfrm>
        </p:grpSpPr>
        <p:sp>
          <p:nvSpPr>
            <p:cNvPr id="8" name="Freeform 8"/>
            <p:cNvSpPr/>
            <p:nvPr/>
          </p:nvSpPr>
          <p:spPr>
            <a:xfrm>
              <a:off x="0" y="0"/>
              <a:ext cx="6217031" cy="7259828"/>
            </a:xfrm>
            <a:custGeom>
              <a:avLst/>
              <a:gdLst/>
              <a:ahLst/>
              <a:cxnLst/>
              <a:rect l="l" t="t" r="r" b="b"/>
              <a:pathLst>
                <a:path w="6217031" h="7259828">
                  <a:moveTo>
                    <a:pt x="0" y="0"/>
                  </a:moveTo>
                  <a:lnTo>
                    <a:pt x="6217031" y="0"/>
                  </a:lnTo>
                  <a:lnTo>
                    <a:pt x="6217031" y="7259828"/>
                  </a:lnTo>
                  <a:lnTo>
                    <a:pt x="0" y="7259828"/>
                  </a:lnTo>
                  <a:lnTo>
                    <a:pt x="0" y="0"/>
                  </a:lnTo>
                  <a:close/>
                </a:path>
              </a:pathLst>
            </a:custGeom>
            <a:blipFill>
              <a:blip r:embed="rId3"/>
              <a:stretch>
                <a:fillRect l="-118" r="-118"/>
              </a:stretch>
            </a:blipFill>
          </p:spPr>
          <p:txBody>
            <a:bodyPr/>
            <a:lstStyle/>
            <a:p>
              <a:endParaRPr lang="en-IN"/>
            </a:p>
          </p:txBody>
        </p:sp>
      </p:grpSp>
      <p:grpSp>
        <p:nvGrpSpPr>
          <p:cNvPr id="9" name="Group 9"/>
          <p:cNvGrpSpPr/>
          <p:nvPr/>
        </p:nvGrpSpPr>
        <p:grpSpPr>
          <a:xfrm>
            <a:off x="13206661" y="5951734"/>
            <a:ext cx="5081339" cy="8572811"/>
            <a:chOff x="0" y="0"/>
            <a:chExt cx="6775118" cy="11430414"/>
          </a:xfrm>
        </p:grpSpPr>
        <p:sp>
          <p:nvSpPr>
            <p:cNvPr id="10" name="Freeform 10"/>
            <p:cNvSpPr/>
            <p:nvPr/>
          </p:nvSpPr>
          <p:spPr>
            <a:xfrm>
              <a:off x="0" y="0"/>
              <a:ext cx="6775069" cy="11430381"/>
            </a:xfrm>
            <a:custGeom>
              <a:avLst/>
              <a:gdLst/>
              <a:ahLst/>
              <a:cxnLst/>
              <a:rect l="l" t="t" r="r" b="b"/>
              <a:pathLst>
                <a:path w="6775069" h="11430381">
                  <a:moveTo>
                    <a:pt x="0" y="0"/>
                  </a:moveTo>
                  <a:lnTo>
                    <a:pt x="6775069" y="0"/>
                  </a:lnTo>
                  <a:lnTo>
                    <a:pt x="6775069" y="11430381"/>
                  </a:lnTo>
                  <a:lnTo>
                    <a:pt x="0" y="11430381"/>
                  </a:lnTo>
                  <a:lnTo>
                    <a:pt x="0" y="0"/>
                  </a:lnTo>
                  <a:close/>
                </a:path>
              </a:pathLst>
            </a:custGeom>
            <a:blipFill>
              <a:blip r:embed="rId4"/>
              <a:stretch>
                <a:fillRect t="-59" b="-60"/>
              </a:stretch>
            </a:blipFill>
          </p:spPr>
          <p:txBody>
            <a:bodyPr/>
            <a:lstStyle/>
            <a:p>
              <a:endParaRPr lang="en-IN"/>
            </a:p>
          </p:txBody>
        </p:sp>
      </p:grpSp>
      <p:sp>
        <p:nvSpPr>
          <p:cNvPr id="11" name="TextBox 11"/>
          <p:cNvSpPr txBox="1"/>
          <p:nvPr/>
        </p:nvSpPr>
        <p:spPr>
          <a:xfrm>
            <a:off x="0" y="4013281"/>
            <a:ext cx="18288000" cy="1833131"/>
          </a:xfrm>
          <a:prstGeom prst="rect">
            <a:avLst/>
          </a:prstGeom>
        </p:spPr>
        <p:txBody>
          <a:bodyPr lIns="0" tIns="0" rIns="0" bIns="0" rtlCol="0" anchor="t">
            <a:spAutoFit/>
          </a:bodyPr>
          <a:lstStyle/>
          <a:p>
            <a:pPr algn="ctr">
              <a:lnSpc>
                <a:spcPts val="4917"/>
              </a:lnSpc>
            </a:pPr>
            <a:r>
              <a:rPr lang="en-US" sz="3512" dirty="0">
                <a:solidFill>
                  <a:srgbClr val="183B23"/>
                </a:solidFill>
                <a:latin typeface="Sitka Display Semibold" pitchFamily="2" charset="0"/>
              </a:rPr>
              <a:t>Overall, regular monitoring of customer reviews, real-time tracking of fleet performance, together with proper shipment tracking and communication system can improve </a:t>
            </a:r>
            <a:r>
              <a:rPr lang="en-US" sz="3512" dirty="0" err="1">
                <a:solidFill>
                  <a:srgbClr val="183B23"/>
                </a:solidFill>
                <a:latin typeface="Sitka Display Semibold" pitchFamily="2" charset="0"/>
              </a:rPr>
              <a:t>Olist's</a:t>
            </a:r>
            <a:r>
              <a:rPr lang="en-US" sz="3512" dirty="0">
                <a:solidFill>
                  <a:srgbClr val="183B23"/>
                </a:solidFill>
                <a:latin typeface="Sitka Display Semibold" pitchFamily="2" charset="0"/>
              </a:rPr>
              <a:t> delivery and supply chain performance and ensure customers are highly satisfied with the service.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303727"/>
            <a:chOff x="0" y="0"/>
            <a:chExt cx="24384000" cy="13738302"/>
          </a:xfrm>
          <a:solidFill>
            <a:schemeClr val="accent3">
              <a:lumMod val="20000"/>
              <a:lumOff val="80000"/>
            </a:schemeClr>
          </a:solidFill>
        </p:grpSpPr>
        <p:sp>
          <p:nvSpPr>
            <p:cNvPr id="3" name="Freeform 3"/>
            <p:cNvSpPr/>
            <p:nvPr/>
          </p:nvSpPr>
          <p:spPr>
            <a:xfrm>
              <a:off x="0" y="0"/>
              <a:ext cx="24384000" cy="13738352"/>
            </a:xfrm>
            <a:custGeom>
              <a:avLst/>
              <a:gdLst/>
              <a:ahLst/>
              <a:cxnLst/>
              <a:rect l="l" t="t" r="r" b="b"/>
              <a:pathLst>
                <a:path w="24384000" h="13738352">
                  <a:moveTo>
                    <a:pt x="0" y="0"/>
                  </a:moveTo>
                  <a:lnTo>
                    <a:pt x="24384000" y="0"/>
                  </a:lnTo>
                  <a:lnTo>
                    <a:pt x="24384000" y="13738352"/>
                  </a:lnTo>
                  <a:lnTo>
                    <a:pt x="0" y="13738352"/>
                  </a:lnTo>
                  <a:lnTo>
                    <a:pt x="0" y="0"/>
                  </a:lnTo>
                  <a:close/>
                </a:path>
              </a:pathLst>
            </a:custGeom>
            <a:grpFill/>
          </p:spPr>
          <p:txBody>
            <a:bodyPr/>
            <a:lstStyle/>
            <a:p>
              <a:endParaRPr lang="en-IN"/>
            </a:p>
          </p:txBody>
        </p:sp>
      </p:grpSp>
      <p:sp>
        <p:nvSpPr>
          <p:cNvPr id="6" name="TextBox 6"/>
          <p:cNvSpPr txBox="1"/>
          <p:nvPr/>
        </p:nvSpPr>
        <p:spPr>
          <a:xfrm>
            <a:off x="1080571" y="1613122"/>
            <a:ext cx="9052099" cy="1372171"/>
          </a:xfrm>
          <a:prstGeom prst="rect">
            <a:avLst/>
          </a:prstGeom>
        </p:spPr>
        <p:txBody>
          <a:bodyPr lIns="0" tIns="0" rIns="0" bIns="0" rtlCol="0" anchor="t">
            <a:spAutoFit/>
          </a:bodyPr>
          <a:lstStyle/>
          <a:p>
            <a:pPr algn="l">
              <a:lnSpc>
                <a:spcPts val="10707"/>
              </a:lnSpc>
            </a:pPr>
            <a:r>
              <a:rPr lang="en-US" sz="9646" dirty="0">
                <a:latin typeface="Arimo Bold"/>
              </a:rPr>
              <a:t>CONCLUSION</a:t>
            </a:r>
          </a:p>
        </p:txBody>
      </p:sp>
      <p:sp>
        <p:nvSpPr>
          <p:cNvPr id="7" name="Freeform 7"/>
          <p:cNvSpPr/>
          <p:nvPr/>
        </p:nvSpPr>
        <p:spPr>
          <a:xfrm>
            <a:off x="13794611" y="-218565"/>
            <a:ext cx="4493389" cy="10522292"/>
          </a:xfrm>
          <a:custGeom>
            <a:avLst/>
            <a:gdLst/>
            <a:ahLst/>
            <a:cxnLst/>
            <a:rect l="l" t="t" r="r" b="b"/>
            <a:pathLst>
              <a:path w="4493389" h="10522292">
                <a:moveTo>
                  <a:pt x="0" y="0"/>
                </a:moveTo>
                <a:lnTo>
                  <a:pt x="4493389" y="0"/>
                </a:lnTo>
                <a:lnTo>
                  <a:pt x="4493389" y="10522292"/>
                </a:lnTo>
                <a:lnTo>
                  <a:pt x="0" y="10522292"/>
                </a:lnTo>
                <a:lnTo>
                  <a:pt x="0" y="0"/>
                </a:lnTo>
                <a:close/>
              </a:path>
            </a:pathLst>
          </a:custGeom>
          <a:solidFill>
            <a:schemeClr val="accent3">
              <a:lumMod val="20000"/>
              <a:lumOff val="80000"/>
            </a:schemeClr>
          </a:solidFill>
        </p:spPr>
        <p:txBody>
          <a:bodyPr/>
          <a:lstStyle/>
          <a:p>
            <a:endParaRPr lang="en-IN"/>
          </a:p>
        </p:txBody>
      </p:sp>
      <p:sp>
        <p:nvSpPr>
          <p:cNvPr id="10" name="TextBox 10"/>
          <p:cNvSpPr txBox="1"/>
          <p:nvPr/>
        </p:nvSpPr>
        <p:spPr>
          <a:xfrm>
            <a:off x="1030372" y="3848417"/>
            <a:ext cx="16267027" cy="3231654"/>
          </a:xfrm>
          <a:prstGeom prst="rect">
            <a:avLst/>
          </a:prstGeom>
        </p:spPr>
        <p:txBody>
          <a:bodyPr wrap="square" lIns="0" tIns="0" rIns="0" bIns="0" rtlCol="0" anchor="t">
            <a:spAutoFit/>
          </a:bodyPr>
          <a:lstStyle/>
          <a:p>
            <a:pPr algn="l">
              <a:lnSpc>
                <a:spcPts val="4213"/>
              </a:lnSpc>
            </a:pPr>
            <a:r>
              <a:rPr lang="en-US" sz="4000" dirty="0">
                <a:solidFill>
                  <a:srgbClr val="000000"/>
                </a:solidFill>
                <a:latin typeface="Sitka Display" pitchFamily="2" charset="0"/>
              </a:rPr>
              <a:t>The </a:t>
            </a:r>
            <a:r>
              <a:rPr lang="en-US" sz="4000" dirty="0" err="1">
                <a:solidFill>
                  <a:srgbClr val="000000"/>
                </a:solidFill>
                <a:latin typeface="Sitka Display" pitchFamily="2" charset="0"/>
              </a:rPr>
              <a:t>Olist</a:t>
            </a:r>
            <a:r>
              <a:rPr lang="en-US" sz="4000" dirty="0">
                <a:solidFill>
                  <a:srgbClr val="000000"/>
                </a:solidFill>
                <a:latin typeface="Sitka Display" pitchFamily="2" charset="0"/>
              </a:rPr>
              <a:t> Store Analysis project provides valuable insights into customer behavior and payment statistics. The analysis of these KPIs helps </a:t>
            </a:r>
            <a:r>
              <a:rPr lang="en-US" sz="4000" dirty="0" err="1">
                <a:solidFill>
                  <a:srgbClr val="000000"/>
                </a:solidFill>
                <a:latin typeface="Sitka Display" pitchFamily="2" charset="0"/>
              </a:rPr>
              <a:t>Olist</a:t>
            </a:r>
            <a:r>
              <a:rPr lang="en-US" sz="4000" dirty="0">
                <a:solidFill>
                  <a:srgbClr val="000000"/>
                </a:solidFill>
                <a:latin typeface="Sitka Display" pitchFamily="2" charset="0"/>
              </a:rPr>
              <a:t> in identifying areas of improvement and creating targeted marketing campaigns. As a data analyst, I have used Excel and Power BI to clean and manipulate the dataset and create meaningful visualizations. This project serves as a great example of how data analysis can help businesses make informed decisions.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303727"/>
            <a:chOff x="0" y="0"/>
            <a:chExt cx="24384000" cy="13738302"/>
          </a:xfrm>
        </p:grpSpPr>
        <p:sp>
          <p:nvSpPr>
            <p:cNvPr id="3" name="Freeform 3"/>
            <p:cNvSpPr/>
            <p:nvPr/>
          </p:nvSpPr>
          <p:spPr>
            <a:xfrm>
              <a:off x="0" y="0"/>
              <a:ext cx="24384000" cy="13738352"/>
            </a:xfrm>
            <a:custGeom>
              <a:avLst/>
              <a:gdLst/>
              <a:ahLst/>
              <a:cxnLst/>
              <a:rect l="l" t="t" r="r" b="b"/>
              <a:pathLst>
                <a:path w="24384000" h="13738352">
                  <a:moveTo>
                    <a:pt x="0" y="0"/>
                  </a:moveTo>
                  <a:lnTo>
                    <a:pt x="24384000" y="0"/>
                  </a:lnTo>
                  <a:lnTo>
                    <a:pt x="24384000" y="13738352"/>
                  </a:lnTo>
                  <a:lnTo>
                    <a:pt x="0" y="13738352"/>
                  </a:lnTo>
                  <a:lnTo>
                    <a:pt x="0" y="0"/>
                  </a:lnTo>
                  <a:close/>
                </a:path>
              </a:pathLst>
            </a:custGeom>
            <a:blipFill>
              <a:blip r:embed="rId2"/>
              <a:stretch>
                <a:fillRect t="-9256" b="-9256"/>
              </a:stretch>
            </a:blipFill>
          </p:spPr>
          <p:txBody>
            <a:bodyPr/>
            <a:lstStyle/>
            <a:p>
              <a:endParaRPr lang="en-IN"/>
            </a:p>
          </p:txBody>
        </p:sp>
      </p:grpSp>
      <p:sp>
        <p:nvSpPr>
          <p:cNvPr id="4" name="TextBox 4"/>
          <p:cNvSpPr txBox="1"/>
          <p:nvPr/>
        </p:nvSpPr>
        <p:spPr>
          <a:xfrm>
            <a:off x="1299553" y="1156795"/>
            <a:ext cx="15688895" cy="5903610"/>
          </a:xfrm>
          <a:prstGeom prst="rect">
            <a:avLst/>
          </a:prstGeom>
        </p:spPr>
        <p:txBody>
          <a:bodyPr lIns="0" tIns="0" rIns="0" bIns="0" rtlCol="0" anchor="t">
            <a:spAutoFit/>
          </a:bodyPr>
          <a:lstStyle/>
          <a:p>
            <a:pPr algn="ctr">
              <a:lnSpc>
                <a:spcPts val="43269"/>
              </a:lnSpc>
            </a:pPr>
            <a:r>
              <a:rPr lang="en-US" sz="30906">
                <a:solidFill>
                  <a:srgbClr val="000000"/>
                </a:solidFill>
                <a:latin typeface="Sweet Apricot"/>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303727"/>
            <a:chOff x="0" y="0"/>
            <a:chExt cx="24384000" cy="13738302"/>
          </a:xfrm>
          <a:solidFill>
            <a:schemeClr val="bg2"/>
          </a:solidFill>
        </p:grpSpPr>
        <p:sp>
          <p:nvSpPr>
            <p:cNvPr id="3" name="Freeform 3"/>
            <p:cNvSpPr/>
            <p:nvPr/>
          </p:nvSpPr>
          <p:spPr>
            <a:xfrm>
              <a:off x="0" y="0"/>
              <a:ext cx="24384000" cy="13738352"/>
            </a:xfrm>
            <a:custGeom>
              <a:avLst/>
              <a:gdLst/>
              <a:ahLst/>
              <a:cxnLst/>
              <a:rect l="l" t="t" r="r" b="b"/>
              <a:pathLst>
                <a:path w="24384000" h="13738352">
                  <a:moveTo>
                    <a:pt x="0" y="0"/>
                  </a:moveTo>
                  <a:lnTo>
                    <a:pt x="24384000" y="0"/>
                  </a:lnTo>
                  <a:lnTo>
                    <a:pt x="24384000" y="13738352"/>
                  </a:lnTo>
                  <a:lnTo>
                    <a:pt x="0" y="13738352"/>
                  </a:lnTo>
                  <a:lnTo>
                    <a:pt x="0" y="0"/>
                  </a:lnTo>
                  <a:close/>
                </a:path>
              </a:pathLst>
            </a:custGeom>
            <a:solidFill>
              <a:schemeClr val="accent3">
                <a:lumMod val="20000"/>
                <a:lumOff val="80000"/>
              </a:schemeClr>
            </a:solidFill>
          </p:spPr>
          <p:txBody>
            <a:bodyPr/>
            <a:lstStyle/>
            <a:p>
              <a:endParaRPr lang="en-IN"/>
            </a:p>
          </p:txBody>
        </p:sp>
      </p:grpSp>
      <p:grpSp>
        <p:nvGrpSpPr>
          <p:cNvPr id="4" name="Group 4"/>
          <p:cNvGrpSpPr/>
          <p:nvPr/>
        </p:nvGrpSpPr>
        <p:grpSpPr>
          <a:xfrm>
            <a:off x="-1547323" y="6479374"/>
            <a:ext cx="10476553" cy="10381311"/>
            <a:chOff x="0" y="0"/>
            <a:chExt cx="13968737" cy="13841748"/>
          </a:xfrm>
        </p:grpSpPr>
        <p:sp>
          <p:nvSpPr>
            <p:cNvPr id="5" name="Freeform 5"/>
            <p:cNvSpPr/>
            <p:nvPr/>
          </p:nvSpPr>
          <p:spPr>
            <a:xfrm>
              <a:off x="0" y="0"/>
              <a:ext cx="13968730" cy="13841730"/>
            </a:xfrm>
            <a:custGeom>
              <a:avLst/>
              <a:gdLst/>
              <a:ahLst/>
              <a:cxnLst/>
              <a:rect l="l" t="t" r="r" b="b"/>
              <a:pathLst>
                <a:path w="13968730" h="13841730">
                  <a:moveTo>
                    <a:pt x="0" y="0"/>
                  </a:moveTo>
                  <a:lnTo>
                    <a:pt x="13968730" y="0"/>
                  </a:lnTo>
                  <a:lnTo>
                    <a:pt x="13968730" y="13841730"/>
                  </a:lnTo>
                  <a:lnTo>
                    <a:pt x="0" y="13841730"/>
                  </a:lnTo>
                  <a:lnTo>
                    <a:pt x="0" y="0"/>
                  </a:lnTo>
                  <a:close/>
                </a:path>
              </a:pathLst>
            </a:custGeom>
            <a:blipFill>
              <a:blip r:embed="rId2"/>
              <a:stretch>
                <a:fillRect l="-45" r="-45"/>
              </a:stretch>
            </a:blipFill>
          </p:spPr>
          <p:txBody>
            <a:bodyPr/>
            <a:lstStyle/>
            <a:p>
              <a:endParaRPr lang="en-IN"/>
            </a:p>
          </p:txBody>
        </p:sp>
      </p:grpSp>
      <p:grpSp>
        <p:nvGrpSpPr>
          <p:cNvPr id="6" name="Group 6"/>
          <p:cNvGrpSpPr/>
          <p:nvPr/>
        </p:nvGrpSpPr>
        <p:grpSpPr>
          <a:xfrm rot="2115361">
            <a:off x="172609" y="-5375913"/>
            <a:ext cx="9088113" cy="8224743"/>
            <a:chOff x="0" y="0"/>
            <a:chExt cx="12117484" cy="10966324"/>
          </a:xfrm>
        </p:grpSpPr>
        <p:sp>
          <p:nvSpPr>
            <p:cNvPr id="7" name="Freeform 7"/>
            <p:cNvSpPr/>
            <p:nvPr/>
          </p:nvSpPr>
          <p:spPr>
            <a:xfrm>
              <a:off x="0" y="0"/>
              <a:ext cx="12117451" cy="10966323"/>
            </a:xfrm>
            <a:custGeom>
              <a:avLst/>
              <a:gdLst/>
              <a:ahLst/>
              <a:cxnLst/>
              <a:rect l="l" t="t" r="r" b="b"/>
              <a:pathLst>
                <a:path w="12117451" h="10966323">
                  <a:moveTo>
                    <a:pt x="0" y="0"/>
                  </a:moveTo>
                  <a:lnTo>
                    <a:pt x="12117451" y="0"/>
                  </a:lnTo>
                  <a:lnTo>
                    <a:pt x="12117451" y="10966323"/>
                  </a:lnTo>
                  <a:lnTo>
                    <a:pt x="0" y="10966323"/>
                  </a:lnTo>
                  <a:lnTo>
                    <a:pt x="0" y="0"/>
                  </a:lnTo>
                  <a:close/>
                </a:path>
              </a:pathLst>
            </a:custGeom>
            <a:blipFill>
              <a:blip r:embed="rId3"/>
              <a:stretch>
                <a:fillRect l="-15" r="-16"/>
              </a:stretch>
            </a:blipFill>
          </p:spPr>
          <p:txBody>
            <a:bodyPr/>
            <a:lstStyle/>
            <a:p>
              <a:endParaRPr lang="en-IN"/>
            </a:p>
          </p:txBody>
        </p:sp>
      </p:grpSp>
      <p:grpSp>
        <p:nvGrpSpPr>
          <p:cNvPr id="8" name="Group 8"/>
          <p:cNvGrpSpPr/>
          <p:nvPr/>
        </p:nvGrpSpPr>
        <p:grpSpPr>
          <a:xfrm rot="-2350476">
            <a:off x="1856454" y="4869175"/>
            <a:ext cx="7315200" cy="1835450"/>
            <a:chOff x="0" y="0"/>
            <a:chExt cx="9753600" cy="2447266"/>
          </a:xfrm>
        </p:grpSpPr>
        <p:sp>
          <p:nvSpPr>
            <p:cNvPr id="9" name="Freeform 9"/>
            <p:cNvSpPr/>
            <p:nvPr/>
          </p:nvSpPr>
          <p:spPr>
            <a:xfrm>
              <a:off x="0" y="0"/>
              <a:ext cx="9753600" cy="2447290"/>
            </a:xfrm>
            <a:custGeom>
              <a:avLst/>
              <a:gdLst/>
              <a:ahLst/>
              <a:cxnLst/>
              <a:rect l="l" t="t" r="r" b="b"/>
              <a:pathLst>
                <a:path w="9753600" h="2447290">
                  <a:moveTo>
                    <a:pt x="0" y="0"/>
                  </a:moveTo>
                  <a:lnTo>
                    <a:pt x="9753600" y="0"/>
                  </a:lnTo>
                  <a:lnTo>
                    <a:pt x="9753600" y="2447290"/>
                  </a:lnTo>
                  <a:lnTo>
                    <a:pt x="0" y="2447290"/>
                  </a:lnTo>
                  <a:lnTo>
                    <a:pt x="0" y="0"/>
                  </a:lnTo>
                  <a:close/>
                </a:path>
              </a:pathLst>
            </a:custGeom>
            <a:blipFill>
              <a:blip r:embed="rId4"/>
              <a:stretch>
                <a:fillRect t="-337" b="-336"/>
              </a:stretch>
            </a:blipFill>
          </p:spPr>
          <p:txBody>
            <a:bodyPr/>
            <a:lstStyle/>
            <a:p>
              <a:endParaRPr lang="en-IN"/>
            </a:p>
          </p:txBody>
        </p:sp>
      </p:grpSp>
      <p:grpSp>
        <p:nvGrpSpPr>
          <p:cNvPr id="10" name="Group 10"/>
          <p:cNvGrpSpPr/>
          <p:nvPr/>
        </p:nvGrpSpPr>
        <p:grpSpPr>
          <a:xfrm>
            <a:off x="697993" y="4666390"/>
            <a:ext cx="7056446" cy="5054180"/>
            <a:chOff x="0" y="0"/>
            <a:chExt cx="9408595" cy="6738907"/>
          </a:xfrm>
        </p:grpSpPr>
        <p:sp>
          <p:nvSpPr>
            <p:cNvPr id="11" name="Freeform 11"/>
            <p:cNvSpPr/>
            <p:nvPr/>
          </p:nvSpPr>
          <p:spPr>
            <a:xfrm>
              <a:off x="0" y="0"/>
              <a:ext cx="9408541" cy="6738874"/>
            </a:xfrm>
            <a:custGeom>
              <a:avLst/>
              <a:gdLst/>
              <a:ahLst/>
              <a:cxnLst/>
              <a:rect l="l" t="t" r="r" b="b"/>
              <a:pathLst>
                <a:path w="9408541" h="6738874">
                  <a:moveTo>
                    <a:pt x="0" y="0"/>
                  </a:moveTo>
                  <a:lnTo>
                    <a:pt x="9408541" y="0"/>
                  </a:lnTo>
                  <a:lnTo>
                    <a:pt x="9408541" y="6738874"/>
                  </a:lnTo>
                  <a:lnTo>
                    <a:pt x="0" y="6738874"/>
                  </a:lnTo>
                  <a:lnTo>
                    <a:pt x="0" y="0"/>
                  </a:lnTo>
                  <a:close/>
                </a:path>
              </a:pathLst>
            </a:custGeom>
            <a:blipFill>
              <a:blip r:embed="rId5"/>
              <a:stretch>
                <a:fillRect l="-43" r="-43"/>
              </a:stretch>
            </a:blipFill>
          </p:spPr>
          <p:txBody>
            <a:bodyPr/>
            <a:lstStyle/>
            <a:p>
              <a:endParaRPr lang="en-IN"/>
            </a:p>
          </p:txBody>
        </p:sp>
      </p:grpSp>
      <p:grpSp>
        <p:nvGrpSpPr>
          <p:cNvPr id="12" name="Group 12"/>
          <p:cNvGrpSpPr/>
          <p:nvPr/>
        </p:nvGrpSpPr>
        <p:grpSpPr>
          <a:xfrm>
            <a:off x="9633495" y="5286224"/>
            <a:ext cx="9088113" cy="8224743"/>
            <a:chOff x="0" y="0"/>
            <a:chExt cx="12117484" cy="10966324"/>
          </a:xfrm>
        </p:grpSpPr>
        <p:sp>
          <p:nvSpPr>
            <p:cNvPr id="13" name="Freeform 13"/>
            <p:cNvSpPr/>
            <p:nvPr/>
          </p:nvSpPr>
          <p:spPr>
            <a:xfrm>
              <a:off x="0" y="0"/>
              <a:ext cx="12117451" cy="10966323"/>
            </a:xfrm>
            <a:custGeom>
              <a:avLst/>
              <a:gdLst/>
              <a:ahLst/>
              <a:cxnLst/>
              <a:rect l="l" t="t" r="r" b="b"/>
              <a:pathLst>
                <a:path w="12117451" h="10966323">
                  <a:moveTo>
                    <a:pt x="0" y="0"/>
                  </a:moveTo>
                  <a:lnTo>
                    <a:pt x="12117451" y="0"/>
                  </a:lnTo>
                  <a:lnTo>
                    <a:pt x="12117451" y="10966323"/>
                  </a:lnTo>
                  <a:lnTo>
                    <a:pt x="0" y="10966323"/>
                  </a:lnTo>
                  <a:lnTo>
                    <a:pt x="0" y="0"/>
                  </a:lnTo>
                  <a:close/>
                </a:path>
              </a:pathLst>
            </a:custGeom>
            <a:blipFill>
              <a:blip r:embed="rId3"/>
              <a:stretch>
                <a:fillRect l="-15" r="-16"/>
              </a:stretch>
            </a:blipFill>
          </p:spPr>
          <p:txBody>
            <a:bodyPr/>
            <a:lstStyle/>
            <a:p>
              <a:endParaRPr lang="en-IN"/>
            </a:p>
          </p:txBody>
        </p:sp>
      </p:grpSp>
      <p:grpSp>
        <p:nvGrpSpPr>
          <p:cNvPr id="14" name="Group 14"/>
          <p:cNvGrpSpPr/>
          <p:nvPr/>
        </p:nvGrpSpPr>
        <p:grpSpPr>
          <a:xfrm>
            <a:off x="11763303" y="-5714921"/>
            <a:ext cx="10476553" cy="10381311"/>
            <a:chOff x="0" y="0"/>
            <a:chExt cx="13968737" cy="13841748"/>
          </a:xfrm>
        </p:grpSpPr>
        <p:sp>
          <p:nvSpPr>
            <p:cNvPr id="15" name="Freeform 15"/>
            <p:cNvSpPr/>
            <p:nvPr/>
          </p:nvSpPr>
          <p:spPr>
            <a:xfrm>
              <a:off x="0" y="0"/>
              <a:ext cx="13968730" cy="13841730"/>
            </a:xfrm>
            <a:custGeom>
              <a:avLst/>
              <a:gdLst/>
              <a:ahLst/>
              <a:cxnLst/>
              <a:rect l="l" t="t" r="r" b="b"/>
              <a:pathLst>
                <a:path w="13968730" h="13841730">
                  <a:moveTo>
                    <a:pt x="0" y="0"/>
                  </a:moveTo>
                  <a:lnTo>
                    <a:pt x="13968730" y="0"/>
                  </a:lnTo>
                  <a:lnTo>
                    <a:pt x="13968730" y="13841730"/>
                  </a:lnTo>
                  <a:lnTo>
                    <a:pt x="0" y="13841730"/>
                  </a:lnTo>
                  <a:lnTo>
                    <a:pt x="0" y="0"/>
                  </a:lnTo>
                  <a:close/>
                </a:path>
              </a:pathLst>
            </a:custGeom>
            <a:blipFill>
              <a:blip r:embed="rId2"/>
              <a:stretch>
                <a:fillRect l="-45" r="-45"/>
              </a:stretch>
            </a:blipFill>
          </p:spPr>
          <p:txBody>
            <a:bodyPr/>
            <a:lstStyle/>
            <a:p>
              <a:endParaRPr lang="en-IN"/>
            </a:p>
          </p:txBody>
        </p:sp>
      </p:grpSp>
      <p:grpSp>
        <p:nvGrpSpPr>
          <p:cNvPr id="16" name="Group 16"/>
          <p:cNvGrpSpPr/>
          <p:nvPr/>
        </p:nvGrpSpPr>
        <p:grpSpPr>
          <a:xfrm>
            <a:off x="697993" y="658977"/>
            <a:ext cx="1376101" cy="1376101"/>
            <a:chOff x="0" y="0"/>
            <a:chExt cx="1834802" cy="1834802"/>
          </a:xfrm>
        </p:grpSpPr>
        <p:sp>
          <p:nvSpPr>
            <p:cNvPr id="17" name="Freeform 17"/>
            <p:cNvSpPr/>
            <p:nvPr/>
          </p:nvSpPr>
          <p:spPr>
            <a:xfrm>
              <a:off x="0" y="0"/>
              <a:ext cx="1834769" cy="1834769"/>
            </a:xfrm>
            <a:custGeom>
              <a:avLst/>
              <a:gdLst/>
              <a:ahLst/>
              <a:cxnLst/>
              <a:rect l="l" t="t" r="r" b="b"/>
              <a:pathLst>
                <a:path w="1834769" h="1834769">
                  <a:moveTo>
                    <a:pt x="0" y="0"/>
                  </a:moveTo>
                  <a:lnTo>
                    <a:pt x="1834769" y="0"/>
                  </a:lnTo>
                  <a:lnTo>
                    <a:pt x="1834769" y="1834769"/>
                  </a:lnTo>
                  <a:lnTo>
                    <a:pt x="0" y="1834769"/>
                  </a:lnTo>
                  <a:lnTo>
                    <a:pt x="0" y="0"/>
                  </a:lnTo>
                  <a:close/>
                </a:path>
              </a:pathLst>
            </a:custGeom>
            <a:blipFill>
              <a:blip r:embed="rId6"/>
              <a:stretch>
                <a:fillRect r="-1" b="-1"/>
              </a:stretch>
            </a:blipFill>
          </p:spPr>
          <p:txBody>
            <a:bodyPr/>
            <a:lstStyle/>
            <a:p>
              <a:endParaRPr lang="en-IN"/>
            </a:p>
          </p:txBody>
        </p:sp>
      </p:grpSp>
      <p:sp>
        <p:nvSpPr>
          <p:cNvPr id="18" name="TextBox 18"/>
          <p:cNvSpPr txBox="1"/>
          <p:nvPr/>
        </p:nvSpPr>
        <p:spPr>
          <a:xfrm>
            <a:off x="13296814" y="87146"/>
            <a:ext cx="3130554" cy="1104790"/>
          </a:xfrm>
          <a:prstGeom prst="rect">
            <a:avLst/>
          </a:prstGeom>
        </p:spPr>
        <p:txBody>
          <a:bodyPr lIns="0" tIns="0" rIns="0" bIns="0" rtlCol="0" anchor="t">
            <a:spAutoFit/>
          </a:bodyPr>
          <a:lstStyle/>
          <a:p>
            <a:pPr algn="r">
              <a:lnSpc>
                <a:spcPts val="9294"/>
              </a:lnSpc>
            </a:pPr>
            <a:r>
              <a:rPr lang="en-US" sz="6638" b="1" dirty="0" err="1">
                <a:latin typeface="Montserrat"/>
              </a:rPr>
              <a:t>Olist</a:t>
            </a:r>
            <a:endParaRPr lang="en-US" sz="6638" b="1" dirty="0">
              <a:latin typeface="Montserrat"/>
            </a:endParaRPr>
          </a:p>
        </p:txBody>
      </p:sp>
      <p:sp>
        <p:nvSpPr>
          <p:cNvPr id="19" name="TextBox 19"/>
          <p:cNvSpPr txBox="1"/>
          <p:nvPr/>
        </p:nvSpPr>
        <p:spPr>
          <a:xfrm>
            <a:off x="10483651" y="719645"/>
            <a:ext cx="5626325" cy="2258567"/>
          </a:xfrm>
          <a:prstGeom prst="rect">
            <a:avLst/>
          </a:prstGeom>
        </p:spPr>
        <p:txBody>
          <a:bodyPr lIns="0" tIns="0" rIns="0" bIns="0" rtlCol="0" anchor="t">
            <a:spAutoFit/>
          </a:bodyPr>
          <a:lstStyle/>
          <a:p>
            <a:pPr algn="r">
              <a:lnSpc>
                <a:spcPts val="19046"/>
              </a:lnSpc>
            </a:pPr>
            <a:r>
              <a:rPr lang="en-US" sz="13605" dirty="0">
                <a:latin typeface="Montserrat Ultra-Bold"/>
              </a:rPr>
              <a:t>Store</a:t>
            </a:r>
          </a:p>
        </p:txBody>
      </p:sp>
      <p:sp>
        <p:nvSpPr>
          <p:cNvPr id="20" name="TextBox 20"/>
          <p:cNvSpPr txBox="1"/>
          <p:nvPr/>
        </p:nvSpPr>
        <p:spPr>
          <a:xfrm>
            <a:off x="7754439" y="4081217"/>
            <a:ext cx="10102162" cy="4027962"/>
          </a:xfrm>
          <a:prstGeom prst="rect">
            <a:avLst/>
          </a:prstGeom>
        </p:spPr>
        <p:txBody>
          <a:bodyPr lIns="0" tIns="0" rIns="0" bIns="0" rtlCol="0" anchor="t">
            <a:spAutoFit/>
          </a:bodyPr>
          <a:lstStyle/>
          <a:p>
            <a:pPr marL="942981" lvl="2" indent="-314327" algn="r">
              <a:lnSpc>
                <a:spcPts val="5297"/>
              </a:lnSpc>
              <a:buFont typeface="Arial"/>
              <a:buChar char="⚬"/>
            </a:pPr>
            <a:r>
              <a:rPr lang="en-US" sz="3783" dirty="0">
                <a:latin typeface="Montserrat"/>
              </a:rPr>
              <a:t>INTRODUCTION</a:t>
            </a:r>
          </a:p>
          <a:p>
            <a:pPr marL="942981" lvl="2" indent="-314327" algn="r">
              <a:lnSpc>
                <a:spcPts val="5297"/>
              </a:lnSpc>
              <a:buFont typeface="Arial"/>
              <a:buChar char="⚬"/>
            </a:pPr>
            <a:r>
              <a:rPr lang="en-US" sz="3783" dirty="0">
                <a:latin typeface="Montserrat"/>
              </a:rPr>
              <a:t>OVERVIEW</a:t>
            </a:r>
          </a:p>
          <a:p>
            <a:pPr marL="942981" lvl="2" indent="-314327" algn="r">
              <a:lnSpc>
                <a:spcPts val="5297"/>
              </a:lnSpc>
              <a:buFont typeface="Arial"/>
              <a:buChar char="⚬"/>
            </a:pPr>
            <a:r>
              <a:rPr lang="en-US" sz="3783" dirty="0">
                <a:latin typeface="Montserrat"/>
              </a:rPr>
              <a:t>KPI’s</a:t>
            </a:r>
          </a:p>
          <a:p>
            <a:pPr marL="942981" lvl="2" indent="-314327" algn="r">
              <a:lnSpc>
                <a:spcPts val="5297"/>
              </a:lnSpc>
              <a:buFont typeface="Arial"/>
              <a:buChar char="⚬"/>
            </a:pPr>
            <a:r>
              <a:rPr lang="en-US" sz="3783" dirty="0">
                <a:latin typeface="Montserrat"/>
              </a:rPr>
              <a:t>  INSIGHTS AND RECOMMENDATIONS</a:t>
            </a:r>
          </a:p>
          <a:p>
            <a:pPr marL="942981" lvl="2" indent="-314327" algn="r">
              <a:lnSpc>
                <a:spcPts val="5297"/>
              </a:lnSpc>
              <a:buFont typeface="Arial"/>
              <a:buChar char="⚬"/>
            </a:pPr>
            <a:r>
              <a:rPr lang="en-US" sz="3783" dirty="0">
                <a:latin typeface="Montserrat"/>
              </a:rPr>
              <a:t>CONCLUSION</a:t>
            </a:r>
          </a:p>
        </p:txBody>
      </p:sp>
      <p:sp>
        <p:nvSpPr>
          <p:cNvPr id="21" name="TextBox 21"/>
          <p:cNvSpPr txBox="1"/>
          <p:nvPr/>
        </p:nvSpPr>
        <p:spPr>
          <a:xfrm>
            <a:off x="2561062" y="1028162"/>
            <a:ext cx="4579920" cy="914225"/>
          </a:xfrm>
          <a:prstGeom prst="rect">
            <a:avLst/>
          </a:prstGeom>
        </p:spPr>
        <p:txBody>
          <a:bodyPr lIns="0" tIns="0" rIns="0" bIns="0" rtlCol="0" anchor="t">
            <a:spAutoFit/>
          </a:bodyPr>
          <a:lstStyle/>
          <a:p>
            <a:pPr algn="l">
              <a:lnSpc>
                <a:spcPts val="7675"/>
              </a:lnSpc>
            </a:pPr>
            <a:r>
              <a:rPr lang="en-US" sz="5481" b="1" dirty="0">
                <a:latin typeface="Montserrat"/>
              </a:rPr>
              <a:t>AGENDA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9144000" y="7196528"/>
            <a:ext cx="9438064" cy="806525"/>
            <a:chOff x="0" y="0"/>
            <a:chExt cx="12584086" cy="1075367"/>
          </a:xfrm>
        </p:grpSpPr>
        <p:sp>
          <p:nvSpPr>
            <p:cNvPr id="3" name="Freeform 3"/>
            <p:cNvSpPr/>
            <p:nvPr/>
          </p:nvSpPr>
          <p:spPr>
            <a:xfrm>
              <a:off x="0" y="0"/>
              <a:ext cx="12584049" cy="1075309"/>
            </a:xfrm>
            <a:custGeom>
              <a:avLst/>
              <a:gdLst/>
              <a:ahLst/>
              <a:cxnLst/>
              <a:rect l="l" t="t" r="r" b="b"/>
              <a:pathLst>
                <a:path w="12584049" h="1075309">
                  <a:moveTo>
                    <a:pt x="0" y="0"/>
                  </a:moveTo>
                  <a:lnTo>
                    <a:pt x="12584049" y="0"/>
                  </a:lnTo>
                  <a:lnTo>
                    <a:pt x="12584049" y="1075309"/>
                  </a:lnTo>
                  <a:lnTo>
                    <a:pt x="0" y="1075309"/>
                  </a:lnTo>
                  <a:lnTo>
                    <a:pt x="0" y="0"/>
                  </a:lnTo>
                  <a:close/>
                </a:path>
              </a:pathLst>
            </a:custGeom>
            <a:blipFill>
              <a:blip r:embed="rId2"/>
              <a:stretch>
                <a:fillRect t="-185" b="-191"/>
              </a:stretch>
            </a:blipFill>
          </p:spPr>
          <p:txBody>
            <a:bodyPr/>
            <a:lstStyle/>
            <a:p>
              <a:endParaRPr lang="en-IN"/>
            </a:p>
          </p:txBody>
        </p:sp>
      </p:grpSp>
      <p:grpSp>
        <p:nvGrpSpPr>
          <p:cNvPr id="4" name="Group 4"/>
          <p:cNvGrpSpPr/>
          <p:nvPr/>
        </p:nvGrpSpPr>
        <p:grpSpPr>
          <a:xfrm>
            <a:off x="-11151" y="7196528"/>
            <a:ext cx="9438064" cy="806525"/>
            <a:chOff x="0" y="0"/>
            <a:chExt cx="12584086" cy="1075367"/>
          </a:xfrm>
        </p:grpSpPr>
        <p:sp>
          <p:nvSpPr>
            <p:cNvPr id="5" name="Freeform 5"/>
            <p:cNvSpPr/>
            <p:nvPr/>
          </p:nvSpPr>
          <p:spPr>
            <a:xfrm>
              <a:off x="0" y="0"/>
              <a:ext cx="12584049" cy="1075309"/>
            </a:xfrm>
            <a:custGeom>
              <a:avLst/>
              <a:gdLst/>
              <a:ahLst/>
              <a:cxnLst/>
              <a:rect l="l" t="t" r="r" b="b"/>
              <a:pathLst>
                <a:path w="12584049" h="1075309">
                  <a:moveTo>
                    <a:pt x="0" y="0"/>
                  </a:moveTo>
                  <a:lnTo>
                    <a:pt x="12584049" y="0"/>
                  </a:lnTo>
                  <a:lnTo>
                    <a:pt x="12584049" y="1075309"/>
                  </a:lnTo>
                  <a:lnTo>
                    <a:pt x="0" y="1075309"/>
                  </a:lnTo>
                  <a:lnTo>
                    <a:pt x="0" y="0"/>
                  </a:lnTo>
                  <a:close/>
                </a:path>
              </a:pathLst>
            </a:custGeom>
            <a:blipFill>
              <a:blip r:embed="rId2"/>
              <a:stretch>
                <a:fillRect t="-185" b="-191"/>
              </a:stretch>
            </a:blipFill>
          </p:spPr>
          <p:txBody>
            <a:bodyPr/>
            <a:lstStyle/>
            <a:p>
              <a:endParaRPr lang="en-IN"/>
            </a:p>
          </p:txBody>
        </p:sp>
      </p:grpSp>
      <p:grpSp>
        <p:nvGrpSpPr>
          <p:cNvPr id="6" name="Group 6"/>
          <p:cNvGrpSpPr/>
          <p:nvPr/>
        </p:nvGrpSpPr>
        <p:grpSpPr>
          <a:xfrm>
            <a:off x="12082271" y="-276131"/>
            <a:ext cx="7649125" cy="4398247"/>
            <a:chOff x="0" y="0"/>
            <a:chExt cx="10198834" cy="5864329"/>
          </a:xfrm>
        </p:grpSpPr>
        <p:sp>
          <p:nvSpPr>
            <p:cNvPr id="7" name="Freeform 7"/>
            <p:cNvSpPr/>
            <p:nvPr/>
          </p:nvSpPr>
          <p:spPr>
            <a:xfrm>
              <a:off x="0" y="0"/>
              <a:ext cx="10198862" cy="5864352"/>
            </a:xfrm>
            <a:custGeom>
              <a:avLst/>
              <a:gdLst/>
              <a:ahLst/>
              <a:cxnLst/>
              <a:rect l="l" t="t" r="r" b="b"/>
              <a:pathLst>
                <a:path w="10198862" h="5864352">
                  <a:moveTo>
                    <a:pt x="0" y="0"/>
                  </a:moveTo>
                  <a:lnTo>
                    <a:pt x="10198862" y="0"/>
                  </a:lnTo>
                  <a:lnTo>
                    <a:pt x="10198862" y="5864352"/>
                  </a:lnTo>
                  <a:lnTo>
                    <a:pt x="0" y="5864352"/>
                  </a:lnTo>
                  <a:lnTo>
                    <a:pt x="0" y="0"/>
                  </a:lnTo>
                  <a:close/>
                </a:path>
              </a:pathLst>
            </a:custGeom>
            <a:blipFill>
              <a:blip r:embed="rId3"/>
              <a:stretch>
                <a:fillRect l="-9" r="-8"/>
              </a:stretch>
            </a:blipFill>
          </p:spPr>
          <p:txBody>
            <a:bodyPr/>
            <a:lstStyle/>
            <a:p>
              <a:endParaRPr lang="en-IN"/>
            </a:p>
          </p:txBody>
        </p:sp>
      </p:grpSp>
      <p:grpSp>
        <p:nvGrpSpPr>
          <p:cNvPr id="8" name="Group 8"/>
          <p:cNvGrpSpPr/>
          <p:nvPr/>
        </p:nvGrpSpPr>
        <p:grpSpPr>
          <a:xfrm>
            <a:off x="12817522" y="416475"/>
            <a:ext cx="5688814" cy="6166736"/>
            <a:chOff x="0" y="0"/>
            <a:chExt cx="7585085" cy="8222314"/>
          </a:xfrm>
        </p:grpSpPr>
        <p:sp>
          <p:nvSpPr>
            <p:cNvPr id="9" name="Freeform 9"/>
            <p:cNvSpPr/>
            <p:nvPr/>
          </p:nvSpPr>
          <p:spPr>
            <a:xfrm>
              <a:off x="0" y="0"/>
              <a:ext cx="7585075" cy="8222361"/>
            </a:xfrm>
            <a:custGeom>
              <a:avLst/>
              <a:gdLst/>
              <a:ahLst/>
              <a:cxnLst/>
              <a:rect l="l" t="t" r="r" b="b"/>
              <a:pathLst>
                <a:path w="7585075" h="8222361">
                  <a:moveTo>
                    <a:pt x="0" y="0"/>
                  </a:moveTo>
                  <a:lnTo>
                    <a:pt x="7585075" y="0"/>
                  </a:lnTo>
                  <a:lnTo>
                    <a:pt x="7585075" y="8222361"/>
                  </a:lnTo>
                  <a:lnTo>
                    <a:pt x="0" y="8222361"/>
                  </a:lnTo>
                  <a:lnTo>
                    <a:pt x="0" y="0"/>
                  </a:lnTo>
                  <a:close/>
                </a:path>
              </a:pathLst>
            </a:custGeom>
            <a:blipFill>
              <a:blip r:embed="rId4"/>
              <a:stretch>
                <a:fillRect t="-43" b="-42"/>
              </a:stretch>
            </a:blipFill>
          </p:spPr>
          <p:txBody>
            <a:bodyPr/>
            <a:lstStyle/>
            <a:p>
              <a:endParaRPr lang="en-IN"/>
            </a:p>
          </p:txBody>
        </p:sp>
      </p:grpSp>
      <p:grpSp>
        <p:nvGrpSpPr>
          <p:cNvPr id="10" name="Group 10"/>
          <p:cNvGrpSpPr/>
          <p:nvPr/>
        </p:nvGrpSpPr>
        <p:grpSpPr>
          <a:xfrm>
            <a:off x="12939141" y="8426799"/>
            <a:ext cx="5095797" cy="1141276"/>
            <a:chOff x="0" y="0"/>
            <a:chExt cx="6794396" cy="1521701"/>
          </a:xfrm>
        </p:grpSpPr>
        <p:sp>
          <p:nvSpPr>
            <p:cNvPr id="11" name="Freeform 11"/>
            <p:cNvSpPr/>
            <p:nvPr/>
          </p:nvSpPr>
          <p:spPr>
            <a:xfrm>
              <a:off x="0" y="0"/>
              <a:ext cx="6794373" cy="1521714"/>
            </a:xfrm>
            <a:custGeom>
              <a:avLst/>
              <a:gdLst/>
              <a:ahLst/>
              <a:cxnLst/>
              <a:rect l="l" t="t" r="r" b="b"/>
              <a:pathLst>
                <a:path w="6794373" h="1521714">
                  <a:moveTo>
                    <a:pt x="0" y="0"/>
                  </a:moveTo>
                  <a:lnTo>
                    <a:pt x="6794373" y="0"/>
                  </a:lnTo>
                  <a:lnTo>
                    <a:pt x="6794373" y="1521714"/>
                  </a:lnTo>
                  <a:lnTo>
                    <a:pt x="0" y="1521714"/>
                  </a:lnTo>
                  <a:lnTo>
                    <a:pt x="0" y="0"/>
                  </a:lnTo>
                  <a:close/>
                </a:path>
              </a:pathLst>
            </a:custGeom>
            <a:blipFill>
              <a:blip r:embed="rId5"/>
              <a:stretch>
                <a:fillRect l="-18" r="-19"/>
              </a:stretch>
            </a:blipFill>
          </p:spPr>
          <p:txBody>
            <a:bodyPr/>
            <a:lstStyle/>
            <a:p>
              <a:endParaRPr lang="en-IN"/>
            </a:p>
          </p:txBody>
        </p:sp>
      </p:grpSp>
      <p:grpSp>
        <p:nvGrpSpPr>
          <p:cNvPr id="12" name="Group 12"/>
          <p:cNvGrpSpPr/>
          <p:nvPr/>
        </p:nvGrpSpPr>
        <p:grpSpPr>
          <a:xfrm>
            <a:off x="15661928" y="3287847"/>
            <a:ext cx="835312" cy="834269"/>
            <a:chOff x="0" y="0"/>
            <a:chExt cx="1113750" cy="1112359"/>
          </a:xfrm>
        </p:grpSpPr>
        <p:sp>
          <p:nvSpPr>
            <p:cNvPr id="13" name="Freeform 13"/>
            <p:cNvSpPr/>
            <p:nvPr/>
          </p:nvSpPr>
          <p:spPr>
            <a:xfrm>
              <a:off x="0" y="0"/>
              <a:ext cx="1113790" cy="1112393"/>
            </a:xfrm>
            <a:custGeom>
              <a:avLst/>
              <a:gdLst/>
              <a:ahLst/>
              <a:cxnLst/>
              <a:rect l="l" t="t" r="r" b="b"/>
              <a:pathLst>
                <a:path w="1113790" h="1112393">
                  <a:moveTo>
                    <a:pt x="0" y="0"/>
                  </a:moveTo>
                  <a:lnTo>
                    <a:pt x="1113790" y="0"/>
                  </a:lnTo>
                  <a:lnTo>
                    <a:pt x="1113790" y="1112393"/>
                  </a:lnTo>
                  <a:lnTo>
                    <a:pt x="0" y="1112393"/>
                  </a:lnTo>
                  <a:lnTo>
                    <a:pt x="0" y="0"/>
                  </a:lnTo>
                  <a:close/>
                </a:path>
              </a:pathLst>
            </a:custGeom>
            <a:blipFill>
              <a:blip r:embed="rId6"/>
              <a:stretch>
                <a:fillRect t="-62" r="3" b="-59"/>
              </a:stretch>
            </a:blipFill>
          </p:spPr>
          <p:txBody>
            <a:bodyPr/>
            <a:lstStyle/>
            <a:p>
              <a:endParaRPr lang="en-IN"/>
            </a:p>
          </p:txBody>
        </p:sp>
      </p:grpSp>
      <p:sp>
        <p:nvSpPr>
          <p:cNvPr id="14" name="TextBox 14"/>
          <p:cNvSpPr txBox="1"/>
          <p:nvPr/>
        </p:nvSpPr>
        <p:spPr>
          <a:xfrm>
            <a:off x="39827" y="241388"/>
            <a:ext cx="6584620" cy="1119134"/>
          </a:xfrm>
          <a:prstGeom prst="rect">
            <a:avLst/>
          </a:prstGeom>
        </p:spPr>
        <p:txBody>
          <a:bodyPr lIns="0" tIns="0" rIns="0" bIns="0" rtlCol="0" anchor="t">
            <a:spAutoFit/>
          </a:bodyPr>
          <a:lstStyle/>
          <a:p>
            <a:pPr algn="l">
              <a:lnSpc>
                <a:spcPts val="9645"/>
              </a:lnSpc>
            </a:pPr>
            <a:r>
              <a:rPr lang="en-US" sz="9645" dirty="0">
                <a:solidFill>
                  <a:srgbClr val="262926"/>
                </a:solidFill>
                <a:latin typeface="Borsok"/>
              </a:rPr>
              <a:t>OVERVIEW</a:t>
            </a:r>
          </a:p>
        </p:txBody>
      </p:sp>
      <p:grpSp>
        <p:nvGrpSpPr>
          <p:cNvPr id="15" name="Group 15"/>
          <p:cNvGrpSpPr/>
          <p:nvPr/>
        </p:nvGrpSpPr>
        <p:grpSpPr>
          <a:xfrm>
            <a:off x="5136055" y="-2265061"/>
            <a:ext cx="4007945" cy="4121491"/>
            <a:chOff x="0" y="0"/>
            <a:chExt cx="5343927" cy="5495321"/>
          </a:xfrm>
        </p:grpSpPr>
        <p:sp>
          <p:nvSpPr>
            <p:cNvPr id="16" name="Freeform 16"/>
            <p:cNvSpPr/>
            <p:nvPr/>
          </p:nvSpPr>
          <p:spPr>
            <a:xfrm>
              <a:off x="0" y="0"/>
              <a:ext cx="5343906" cy="5495290"/>
            </a:xfrm>
            <a:custGeom>
              <a:avLst/>
              <a:gdLst/>
              <a:ahLst/>
              <a:cxnLst/>
              <a:rect l="l" t="t" r="r" b="b"/>
              <a:pathLst>
                <a:path w="5343906" h="5495290">
                  <a:moveTo>
                    <a:pt x="0" y="0"/>
                  </a:moveTo>
                  <a:lnTo>
                    <a:pt x="5343906" y="0"/>
                  </a:lnTo>
                  <a:lnTo>
                    <a:pt x="5343906" y="5495290"/>
                  </a:lnTo>
                  <a:lnTo>
                    <a:pt x="0" y="5495290"/>
                  </a:lnTo>
                  <a:lnTo>
                    <a:pt x="0" y="0"/>
                  </a:lnTo>
                  <a:close/>
                </a:path>
              </a:pathLst>
            </a:custGeom>
            <a:blipFill>
              <a:blip r:embed="rId7"/>
              <a:stretch>
                <a:fillRect t="-8" b="-8"/>
              </a:stretch>
            </a:blipFill>
          </p:spPr>
          <p:txBody>
            <a:bodyPr/>
            <a:lstStyle/>
            <a:p>
              <a:endParaRPr lang="en-IN"/>
            </a:p>
          </p:txBody>
        </p:sp>
      </p:grpSp>
      <p:grpSp>
        <p:nvGrpSpPr>
          <p:cNvPr id="17" name="Group 17"/>
          <p:cNvGrpSpPr/>
          <p:nvPr/>
        </p:nvGrpSpPr>
        <p:grpSpPr>
          <a:xfrm>
            <a:off x="-2115614" y="8613971"/>
            <a:ext cx="4007945" cy="4121491"/>
            <a:chOff x="0" y="0"/>
            <a:chExt cx="5343927" cy="5495321"/>
          </a:xfrm>
        </p:grpSpPr>
        <p:sp>
          <p:nvSpPr>
            <p:cNvPr id="18" name="Freeform 18"/>
            <p:cNvSpPr/>
            <p:nvPr/>
          </p:nvSpPr>
          <p:spPr>
            <a:xfrm flipH="1" flipV="1">
              <a:off x="0" y="0"/>
              <a:ext cx="5343906" cy="5495290"/>
            </a:xfrm>
            <a:custGeom>
              <a:avLst/>
              <a:gdLst/>
              <a:ahLst/>
              <a:cxnLst/>
              <a:rect l="l" t="t" r="r" b="b"/>
              <a:pathLst>
                <a:path w="5343906" h="5495290">
                  <a:moveTo>
                    <a:pt x="5343906" y="5495290"/>
                  </a:moveTo>
                  <a:lnTo>
                    <a:pt x="0" y="5495290"/>
                  </a:lnTo>
                  <a:lnTo>
                    <a:pt x="0" y="0"/>
                  </a:lnTo>
                  <a:lnTo>
                    <a:pt x="5343906" y="0"/>
                  </a:lnTo>
                  <a:lnTo>
                    <a:pt x="5343906" y="5495290"/>
                  </a:lnTo>
                  <a:close/>
                </a:path>
              </a:pathLst>
            </a:custGeom>
            <a:blipFill>
              <a:blip r:embed="rId7"/>
              <a:stretch>
                <a:fillRect t="-8" b="-8"/>
              </a:stretch>
            </a:blipFill>
          </p:spPr>
          <p:txBody>
            <a:bodyPr/>
            <a:lstStyle/>
            <a:p>
              <a:endParaRPr lang="en-IN"/>
            </a:p>
          </p:txBody>
        </p:sp>
      </p:grpSp>
      <p:grpSp>
        <p:nvGrpSpPr>
          <p:cNvPr id="19" name="Group 19"/>
          <p:cNvGrpSpPr/>
          <p:nvPr/>
        </p:nvGrpSpPr>
        <p:grpSpPr>
          <a:xfrm>
            <a:off x="10972800" y="7439017"/>
            <a:ext cx="7315200" cy="321547"/>
            <a:chOff x="0" y="0"/>
            <a:chExt cx="9753600" cy="428730"/>
          </a:xfrm>
        </p:grpSpPr>
        <p:sp>
          <p:nvSpPr>
            <p:cNvPr id="20" name="Freeform 20"/>
            <p:cNvSpPr/>
            <p:nvPr/>
          </p:nvSpPr>
          <p:spPr>
            <a:xfrm>
              <a:off x="0" y="0"/>
              <a:ext cx="9753600" cy="428752"/>
            </a:xfrm>
            <a:custGeom>
              <a:avLst/>
              <a:gdLst/>
              <a:ahLst/>
              <a:cxnLst/>
              <a:rect l="l" t="t" r="r" b="b"/>
              <a:pathLst>
                <a:path w="9753600" h="428752">
                  <a:moveTo>
                    <a:pt x="0" y="0"/>
                  </a:moveTo>
                  <a:lnTo>
                    <a:pt x="9753600" y="0"/>
                  </a:lnTo>
                  <a:lnTo>
                    <a:pt x="9753600" y="428752"/>
                  </a:lnTo>
                  <a:lnTo>
                    <a:pt x="0" y="428752"/>
                  </a:lnTo>
                  <a:lnTo>
                    <a:pt x="0" y="0"/>
                  </a:lnTo>
                  <a:close/>
                </a:path>
              </a:pathLst>
            </a:custGeom>
            <a:blipFill>
              <a:blip r:embed="rId8"/>
              <a:stretch>
                <a:fillRect t="-1839" b="-1833"/>
              </a:stretch>
            </a:blipFill>
          </p:spPr>
          <p:txBody>
            <a:bodyPr/>
            <a:lstStyle/>
            <a:p>
              <a:endParaRPr lang="en-IN"/>
            </a:p>
          </p:txBody>
        </p:sp>
      </p:grpSp>
      <p:grpSp>
        <p:nvGrpSpPr>
          <p:cNvPr id="21" name="Group 21"/>
          <p:cNvGrpSpPr/>
          <p:nvPr/>
        </p:nvGrpSpPr>
        <p:grpSpPr>
          <a:xfrm>
            <a:off x="3957393" y="7439017"/>
            <a:ext cx="7315200" cy="321547"/>
            <a:chOff x="0" y="0"/>
            <a:chExt cx="9753600" cy="428730"/>
          </a:xfrm>
        </p:grpSpPr>
        <p:sp>
          <p:nvSpPr>
            <p:cNvPr id="22" name="Freeform 22"/>
            <p:cNvSpPr/>
            <p:nvPr/>
          </p:nvSpPr>
          <p:spPr>
            <a:xfrm>
              <a:off x="0" y="0"/>
              <a:ext cx="9753600" cy="428752"/>
            </a:xfrm>
            <a:custGeom>
              <a:avLst/>
              <a:gdLst/>
              <a:ahLst/>
              <a:cxnLst/>
              <a:rect l="l" t="t" r="r" b="b"/>
              <a:pathLst>
                <a:path w="9753600" h="428752">
                  <a:moveTo>
                    <a:pt x="0" y="0"/>
                  </a:moveTo>
                  <a:lnTo>
                    <a:pt x="9753600" y="0"/>
                  </a:lnTo>
                  <a:lnTo>
                    <a:pt x="9753600" y="428752"/>
                  </a:lnTo>
                  <a:lnTo>
                    <a:pt x="0" y="428752"/>
                  </a:lnTo>
                  <a:lnTo>
                    <a:pt x="0" y="0"/>
                  </a:lnTo>
                  <a:close/>
                </a:path>
              </a:pathLst>
            </a:custGeom>
            <a:blipFill>
              <a:blip r:embed="rId8"/>
              <a:stretch>
                <a:fillRect t="-1839" b="-1833"/>
              </a:stretch>
            </a:blipFill>
          </p:spPr>
          <p:txBody>
            <a:bodyPr/>
            <a:lstStyle/>
            <a:p>
              <a:endParaRPr lang="en-IN"/>
            </a:p>
          </p:txBody>
        </p:sp>
      </p:grpSp>
      <p:grpSp>
        <p:nvGrpSpPr>
          <p:cNvPr id="23" name="Group 23"/>
          <p:cNvGrpSpPr/>
          <p:nvPr/>
        </p:nvGrpSpPr>
        <p:grpSpPr>
          <a:xfrm>
            <a:off x="-3064951" y="7439017"/>
            <a:ext cx="7315200" cy="321547"/>
            <a:chOff x="0" y="0"/>
            <a:chExt cx="9753600" cy="428730"/>
          </a:xfrm>
        </p:grpSpPr>
        <p:sp>
          <p:nvSpPr>
            <p:cNvPr id="24" name="Freeform 24"/>
            <p:cNvSpPr/>
            <p:nvPr/>
          </p:nvSpPr>
          <p:spPr>
            <a:xfrm>
              <a:off x="0" y="0"/>
              <a:ext cx="9753600" cy="428752"/>
            </a:xfrm>
            <a:custGeom>
              <a:avLst/>
              <a:gdLst/>
              <a:ahLst/>
              <a:cxnLst/>
              <a:rect l="l" t="t" r="r" b="b"/>
              <a:pathLst>
                <a:path w="9753600" h="428752">
                  <a:moveTo>
                    <a:pt x="0" y="0"/>
                  </a:moveTo>
                  <a:lnTo>
                    <a:pt x="9753600" y="0"/>
                  </a:lnTo>
                  <a:lnTo>
                    <a:pt x="9753600" y="428752"/>
                  </a:lnTo>
                  <a:lnTo>
                    <a:pt x="0" y="428752"/>
                  </a:lnTo>
                  <a:lnTo>
                    <a:pt x="0" y="0"/>
                  </a:lnTo>
                  <a:close/>
                </a:path>
              </a:pathLst>
            </a:custGeom>
            <a:blipFill>
              <a:blip r:embed="rId8"/>
              <a:stretch>
                <a:fillRect t="-1839" b="-1833"/>
              </a:stretch>
            </a:blipFill>
          </p:spPr>
          <p:txBody>
            <a:bodyPr/>
            <a:lstStyle/>
            <a:p>
              <a:endParaRPr lang="en-IN"/>
            </a:p>
          </p:txBody>
        </p:sp>
      </p:grpSp>
      <p:sp>
        <p:nvSpPr>
          <p:cNvPr id="25" name="TextBox 25"/>
          <p:cNvSpPr txBox="1"/>
          <p:nvPr/>
        </p:nvSpPr>
        <p:spPr>
          <a:xfrm>
            <a:off x="0" y="2687496"/>
            <a:ext cx="11592433" cy="6261842"/>
          </a:xfrm>
          <a:prstGeom prst="rect">
            <a:avLst/>
          </a:prstGeom>
        </p:spPr>
        <p:txBody>
          <a:bodyPr wrap="square" lIns="0" tIns="0" rIns="0" bIns="0" rtlCol="0" anchor="t">
            <a:spAutoFit/>
          </a:bodyPr>
          <a:lstStyle/>
          <a:p>
            <a:pPr algn="l">
              <a:lnSpc>
                <a:spcPts val="4917"/>
              </a:lnSpc>
            </a:pPr>
            <a:r>
              <a:rPr lang="en-US" sz="3512" dirty="0">
                <a:solidFill>
                  <a:srgbClr val="262926"/>
                </a:solidFill>
                <a:latin typeface="Sitka Display" pitchFamily="2" charset="0"/>
              </a:rPr>
              <a:t>The </a:t>
            </a:r>
            <a:r>
              <a:rPr lang="en-US" sz="3512" dirty="0" err="1">
                <a:solidFill>
                  <a:srgbClr val="262926"/>
                </a:solidFill>
                <a:latin typeface="Sitka Display" pitchFamily="2" charset="0"/>
              </a:rPr>
              <a:t>Olist</a:t>
            </a:r>
            <a:r>
              <a:rPr lang="en-US" sz="3512" dirty="0">
                <a:solidFill>
                  <a:srgbClr val="262926"/>
                </a:solidFill>
                <a:latin typeface="Sitka Display" pitchFamily="2" charset="0"/>
              </a:rPr>
              <a:t> Store Analysis project aims to analyze customer purchasing patterns and payment statistics on an E-commerce platform, </a:t>
            </a:r>
            <a:r>
              <a:rPr lang="en-US" sz="3512" dirty="0" err="1">
                <a:solidFill>
                  <a:srgbClr val="262926"/>
                </a:solidFill>
                <a:latin typeface="Sitka Display" pitchFamily="2" charset="0"/>
              </a:rPr>
              <a:t>Olist</a:t>
            </a:r>
            <a:r>
              <a:rPr lang="en-US" sz="3512" dirty="0">
                <a:solidFill>
                  <a:srgbClr val="262926"/>
                </a:solidFill>
                <a:latin typeface="Sitka Display" pitchFamily="2" charset="0"/>
              </a:rPr>
              <a:t>. This project covers several key performance indicators (KPIs) such as weekday vs weekend sales, payment statistics, delivery time, and customer behavior. The analysis is based on nine CSV files, which are cleaned and manipulated to extract valuable insights</a:t>
            </a:r>
            <a:r>
              <a:rPr lang="en-US" sz="3512" dirty="0">
                <a:solidFill>
                  <a:srgbClr val="262926"/>
                </a:solidFill>
                <a:latin typeface="Oregano"/>
              </a:rPr>
              <a:t>.</a:t>
            </a:r>
          </a:p>
          <a:p>
            <a:pPr algn="l">
              <a:lnSpc>
                <a:spcPts val="4917"/>
              </a:lnSpc>
            </a:pPr>
            <a:endParaRPr lang="en-US" sz="3512" dirty="0">
              <a:solidFill>
                <a:srgbClr val="262926"/>
              </a:solidFill>
              <a:latin typeface="Oregano"/>
            </a:endParaRPr>
          </a:p>
          <a:p>
            <a:pPr algn="l">
              <a:lnSpc>
                <a:spcPts val="4917"/>
              </a:lnSpc>
            </a:pPr>
            <a:endParaRPr lang="en-US" sz="3512" dirty="0">
              <a:solidFill>
                <a:srgbClr val="262926"/>
              </a:solidFill>
              <a:latin typeface="Oregano"/>
            </a:endParaRPr>
          </a:p>
          <a:p>
            <a:pPr algn="l">
              <a:lnSpc>
                <a:spcPts val="4917"/>
              </a:lnSpc>
            </a:pPr>
            <a:endParaRPr lang="en-US" sz="3512" dirty="0">
              <a:solidFill>
                <a:srgbClr val="262926"/>
              </a:solidFill>
              <a:latin typeface="Oregano"/>
            </a:endParaRPr>
          </a:p>
        </p:txBody>
      </p:sp>
      <p:grpSp>
        <p:nvGrpSpPr>
          <p:cNvPr id="26" name="Group 26"/>
          <p:cNvGrpSpPr/>
          <p:nvPr/>
        </p:nvGrpSpPr>
        <p:grpSpPr>
          <a:xfrm>
            <a:off x="10307860" y="1842789"/>
            <a:ext cx="6503049" cy="5917776"/>
            <a:chOff x="0" y="0"/>
            <a:chExt cx="8670732" cy="7890368"/>
          </a:xfrm>
        </p:grpSpPr>
        <p:sp>
          <p:nvSpPr>
            <p:cNvPr id="27" name="Freeform 27"/>
            <p:cNvSpPr/>
            <p:nvPr/>
          </p:nvSpPr>
          <p:spPr>
            <a:xfrm flipH="1">
              <a:off x="0" y="0"/>
              <a:ext cx="8670671" cy="7890383"/>
            </a:xfrm>
            <a:custGeom>
              <a:avLst/>
              <a:gdLst/>
              <a:ahLst/>
              <a:cxnLst/>
              <a:rect l="l" t="t" r="r" b="b"/>
              <a:pathLst>
                <a:path w="8670671" h="7890383">
                  <a:moveTo>
                    <a:pt x="8670671" y="0"/>
                  </a:moveTo>
                  <a:lnTo>
                    <a:pt x="0" y="0"/>
                  </a:lnTo>
                  <a:lnTo>
                    <a:pt x="0" y="7890383"/>
                  </a:lnTo>
                  <a:lnTo>
                    <a:pt x="8670671" y="7890383"/>
                  </a:lnTo>
                  <a:lnTo>
                    <a:pt x="8670671" y="0"/>
                  </a:lnTo>
                  <a:close/>
                </a:path>
              </a:pathLst>
            </a:custGeom>
            <a:blipFill>
              <a:blip r:embed="rId9"/>
              <a:stretch>
                <a:fillRect t="-52" b="-52"/>
              </a:stretch>
            </a:blipFill>
          </p:spPr>
          <p:txBody>
            <a:bodyPr/>
            <a:lstStyle/>
            <a:p>
              <a:endParaRPr lang="en-IN"/>
            </a:p>
          </p:txBody>
        </p:sp>
      </p:grpSp>
      <p:grpSp>
        <p:nvGrpSpPr>
          <p:cNvPr id="28" name="Group 28"/>
          <p:cNvGrpSpPr/>
          <p:nvPr/>
        </p:nvGrpSpPr>
        <p:grpSpPr>
          <a:xfrm>
            <a:off x="7140027" y="589688"/>
            <a:ext cx="1457868" cy="1373046"/>
            <a:chOff x="0" y="0"/>
            <a:chExt cx="1943824" cy="1830728"/>
          </a:xfrm>
        </p:grpSpPr>
        <p:sp>
          <p:nvSpPr>
            <p:cNvPr id="29" name="Freeform 29"/>
            <p:cNvSpPr/>
            <p:nvPr/>
          </p:nvSpPr>
          <p:spPr>
            <a:xfrm flipH="1">
              <a:off x="0" y="0"/>
              <a:ext cx="1943862" cy="1830705"/>
            </a:xfrm>
            <a:custGeom>
              <a:avLst/>
              <a:gdLst/>
              <a:ahLst/>
              <a:cxnLst/>
              <a:rect l="l" t="t" r="r" b="b"/>
              <a:pathLst>
                <a:path w="1943862" h="1830705">
                  <a:moveTo>
                    <a:pt x="1943862" y="0"/>
                  </a:moveTo>
                  <a:lnTo>
                    <a:pt x="0" y="0"/>
                  </a:lnTo>
                  <a:lnTo>
                    <a:pt x="0" y="1830705"/>
                  </a:lnTo>
                  <a:lnTo>
                    <a:pt x="1943862" y="1830705"/>
                  </a:lnTo>
                  <a:lnTo>
                    <a:pt x="1943862" y="0"/>
                  </a:lnTo>
                  <a:close/>
                </a:path>
              </a:pathLst>
            </a:custGeom>
            <a:blipFill>
              <a:blip r:embed="rId10"/>
              <a:stretch>
                <a:fillRect l="-1312" r="-1310" b="-1"/>
              </a:stretch>
            </a:blipFill>
          </p:spPr>
          <p:txBody>
            <a:bodyPr/>
            <a:lstStyle/>
            <a:p>
              <a:endParaRPr lang="en-IN"/>
            </a:p>
          </p:txBody>
        </p:sp>
      </p:grpSp>
      <p:sp>
        <p:nvSpPr>
          <p:cNvPr id="30" name="TextBox 30"/>
          <p:cNvSpPr txBox="1"/>
          <p:nvPr/>
        </p:nvSpPr>
        <p:spPr>
          <a:xfrm>
            <a:off x="13302009" y="8480389"/>
            <a:ext cx="4382895" cy="900515"/>
          </a:xfrm>
          <a:prstGeom prst="rect">
            <a:avLst/>
          </a:prstGeom>
        </p:spPr>
        <p:txBody>
          <a:bodyPr lIns="0" tIns="0" rIns="0" bIns="0" rtlCol="0" anchor="t">
            <a:spAutoFit/>
          </a:bodyPr>
          <a:lstStyle/>
          <a:p>
            <a:pPr algn="ctr">
              <a:lnSpc>
                <a:spcPts val="6268"/>
              </a:lnSpc>
            </a:pPr>
            <a:r>
              <a:rPr lang="en-US" sz="5096">
                <a:solidFill>
                  <a:srgbClr val="EAEAEA"/>
                </a:solidFill>
                <a:latin typeface="Poppins Bold"/>
              </a:rPr>
              <a:t>ORDER NOW</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extBox 10">
            <a:extLst>
              <a:ext uri="{FF2B5EF4-FFF2-40B4-BE49-F238E27FC236}">
                <a16:creationId xmlns:a16="http://schemas.microsoft.com/office/drawing/2014/main" id="{EB20BF19-722D-49C8-B8C2-60C7C1EB84DE}"/>
              </a:ext>
            </a:extLst>
          </p:cNvPr>
          <p:cNvSpPr txBox="1"/>
          <p:nvPr/>
        </p:nvSpPr>
        <p:spPr>
          <a:xfrm>
            <a:off x="563880" y="190500"/>
            <a:ext cx="15795331" cy="1162049"/>
          </a:xfrm>
          <a:prstGeom prst="rect">
            <a:avLst/>
          </a:prstGeom>
          <a:solidFill>
            <a:schemeClr val="accent3">
              <a:lumMod val="20000"/>
              <a:lumOff val="80000"/>
            </a:schemeClr>
          </a:solidFill>
        </p:spPr>
        <p:txBody>
          <a:bodyPr wrap="square" lIns="0" tIns="0" rIns="0" bIns="0" rtlCol="0" anchor="t">
            <a:spAutoFit/>
          </a:bodyPr>
          <a:lstStyle/>
          <a:p>
            <a:pPr algn="ctr">
              <a:lnSpc>
                <a:spcPts val="9591"/>
              </a:lnSpc>
            </a:pPr>
            <a:r>
              <a:rPr lang="en-US" sz="7534" b="1" spc="360" dirty="0">
                <a:latin typeface="Montserrat Bold"/>
              </a:rPr>
              <a:t>KPI’S</a:t>
            </a:r>
          </a:p>
        </p:txBody>
      </p:sp>
      <p:sp>
        <p:nvSpPr>
          <p:cNvPr id="4" name="Rectangle 3">
            <a:extLst>
              <a:ext uri="{FF2B5EF4-FFF2-40B4-BE49-F238E27FC236}">
                <a16:creationId xmlns:a16="http://schemas.microsoft.com/office/drawing/2014/main" id="{85DC5BFC-75FF-4849-8CAC-DA43E5C3B56A}"/>
              </a:ext>
            </a:extLst>
          </p:cNvPr>
          <p:cNvSpPr/>
          <p:nvPr/>
        </p:nvSpPr>
        <p:spPr>
          <a:xfrm>
            <a:off x="914400" y="2095500"/>
            <a:ext cx="16383000" cy="3124381"/>
          </a:xfrm>
          <a:prstGeom prst="rect">
            <a:avLst/>
          </a:prstGeom>
          <a:solidFill>
            <a:schemeClr val="accent3">
              <a:lumMod val="20000"/>
              <a:lumOff val="80000"/>
            </a:schemeClr>
          </a:solidFill>
        </p:spPr>
        <p:txBody>
          <a:bodyPr wrap="square">
            <a:spAutoFit/>
          </a:bodyPr>
          <a:lstStyle/>
          <a:p>
            <a:pPr>
              <a:lnSpc>
                <a:spcPts val="4816"/>
              </a:lnSpc>
            </a:pPr>
            <a:r>
              <a:rPr lang="en-US" sz="3600" spc="334" dirty="0">
                <a:latin typeface="Times New Roman" panose="02020603050405020304" pitchFamily="18" charset="0"/>
                <a:cs typeface="Times New Roman" panose="02020603050405020304" pitchFamily="18" charset="0"/>
              </a:rPr>
              <a:t>• WEEKDAYS AND WEEKEND PAYMENT STATISTICS</a:t>
            </a:r>
          </a:p>
          <a:p>
            <a:pPr>
              <a:lnSpc>
                <a:spcPts val="4816"/>
              </a:lnSpc>
            </a:pPr>
            <a:r>
              <a:rPr lang="en-US" sz="3600" spc="334" dirty="0">
                <a:latin typeface="Times New Roman" panose="02020603050405020304" pitchFamily="18" charset="0"/>
                <a:cs typeface="Times New Roman" panose="02020603050405020304" pitchFamily="18" charset="0"/>
              </a:rPr>
              <a:t>• PAYMENT TYPE WITH REVIEW SCORE 5</a:t>
            </a:r>
          </a:p>
          <a:p>
            <a:pPr>
              <a:lnSpc>
                <a:spcPts val="4816"/>
              </a:lnSpc>
            </a:pPr>
            <a:r>
              <a:rPr lang="en-US" sz="3600" spc="334" dirty="0">
                <a:latin typeface="Times New Roman" panose="02020603050405020304" pitchFamily="18" charset="0"/>
                <a:cs typeface="Times New Roman" panose="02020603050405020304" pitchFamily="18" charset="0"/>
              </a:rPr>
              <a:t>• AVERAGE NUMBERS OF DELIVERY DAYS TAKEN FOR PET SHOP</a:t>
            </a:r>
          </a:p>
          <a:p>
            <a:pPr>
              <a:lnSpc>
                <a:spcPts val="4816"/>
              </a:lnSpc>
            </a:pPr>
            <a:r>
              <a:rPr lang="en-US" sz="3600" spc="334" dirty="0">
                <a:latin typeface="Times New Roman" panose="02020603050405020304" pitchFamily="18" charset="0"/>
                <a:cs typeface="Times New Roman" panose="02020603050405020304" pitchFamily="18" charset="0"/>
              </a:rPr>
              <a:t>• AVERAGE PRICE AND PAYMENT VALUE OF SAO PAULO CITY</a:t>
            </a:r>
          </a:p>
          <a:p>
            <a:pPr>
              <a:lnSpc>
                <a:spcPts val="4816"/>
              </a:lnSpc>
            </a:pPr>
            <a:r>
              <a:rPr lang="en-US" sz="3600" spc="334" dirty="0">
                <a:latin typeface="Times New Roman" panose="02020603050405020304" pitchFamily="18" charset="0"/>
                <a:cs typeface="Times New Roman" panose="02020603050405020304" pitchFamily="18" charset="0"/>
              </a:rPr>
              <a:t>• AVERAGE SHIPPING DAYS VS REVIEW SCORES</a:t>
            </a:r>
          </a:p>
        </p:txBody>
      </p:sp>
    </p:spTree>
    <p:extLst>
      <p:ext uri="{BB962C8B-B14F-4D97-AF65-F5344CB8AC3E}">
        <p14:creationId xmlns:p14="http://schemas.microsoft.com/office/powerpoint/2010/main" val="1973021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extBox 2"/>
          <p:cNvSpPr txBox="1"/>
          <p:nvPr/>
        </p:nvSpPr>
        <p:spPr>
          <a:xfrm>
            <a:off x="0" y="3764355"/>
            <a:ext cx="18288000" cy="2734428"/>
          </a:xfrm>
          <a:prstGeom prst="rect">
            <a:avLst/>
          </a:prstGeom>
        </p:spPr>
        <p:txBody>
          <a:bodyPr lIns="0" tIns="0" rIns="0" bIns="0" rtlCol="0" anchor="t">
            <a:spAutoFit/>
          </a:bodyPr>
          <a:lstStyle/>
          <a:p>
            <a:pPr algn="ctr">
              <a:lnSpc>
                <a:spcPts val="5297"/>
              </a:lnSpc>
            </a:pPr>
            <a:r>
              <a:rPr lang="en-US" sz="3783" dirty="0">
                <a:solidFill>
                  <a:srgbClr val="000000"/>
                </a:solidFill>
                <a:latin typeface="Sitka Display" pitchFamily="2" charset="0"/>
              </a:rPr>
              <a:t>The analysis of payment statistics based on weekday vs. weekend provides an understanding of the buying behavior of customers. This KPI answers questions like, which day of the week has the highest sales? How many customers prefer to pay through online modes? The analysis of this KPI can help </a:t>
            </a:r>
            <a:r>
              <a:rPr lang="en-US" sz="3783" dirty="0" err="1">
                <a:solidFill>
                  <a:srgbClr val="000000"/>
                </a:solidFill>
                <a:latin typeface="Sitka Display" pitchFamily="2" charset="0"/>
              </a:rPr>
              <a:t>Olist</a:t>
            </a:r>
            <a:r>
              <a:rPr lang="en-US" sz="3783" dirty="0">
                <a:solidFill>
                  <a:srgbClr val="000000"/>
                </a:solidFill>
                <a:latin typeface="Sitka Display" pitchFamily="2" charset="0"/>
              </a:rPr>
              <a:t> to improve their weekend sales and plan promotions accordingly.</a:t>
            </a:r>
          </a:p>
        </p:txBody>
      </p:sp>
      <p:sp>
        <p:nvSpPr>
          <p:cNvPr id="3" name="TextBox 3"/>
          <p:cNvSpPr txBox="1"/>
          <p:nvPr/>
        </p:nvSpPr>
        <p:spPr>
          <a:xfrm>
            <a:off x="4498762" y="401806"/>
            <a:ext cx="9290476" cy="942566"/>
          </a:xfrm>
          <a:prstGeom prst="rect">
            <a:avLst/>
          </a:prstGeom>
        </p:spPr>
        <p:txBody>
          <a:bodyPr lIns="0" tIns="0" rIns="0" bIns="0" rtlCol="0" anchor="t">
            <a:spAutoFit/>
          </a:bodyPr>
          <a:lstStyle/>
          <a:p>
            <a:pPr algn="ctr">
              <a:lnSpc>
                <a:spcPts val="8195"/>
              </a:lnSpc>
            </a:pPr>
            <a:r>
              <a:rPr lang="en-US" sz="3510" b="1" dirty="0">
                <a:solidFill>
                  <a:srgbClr val="000000"/>
                </a:solidFill>
                <a:latin typeface="Anton" panose="020B0604020202020204" charset="0"/>
              </a:rPr>
              <a:t>KPI</a:t>
            </a:r>
            <a:r>
              <a:rPr lang="en-US" sz="3550" b="1" dirty="0">
                <a:solidFill>
                  <a:srgbClr val="000000"/>
                </a:solidFill>
                <a:latin typeface="Anton" panose="020B0604020202020204" charset="0"/>
              </a:rPr>
              <a:t>’ 1</a:t>
            </a:r>
          </a:p>
        </p:txBody>
      </p:sp>
      <p:sp>
        <p:nvSpPr>
          <p:cNvPr id="4" name="TextBox 4"/>
          <p:cNvSpPr txBox="1"/>
          <p:nvPr/>
        </p:nvSpPr>
        <p:spPr>
          <a:xfrm>
            <a:off x="5070805" y="1821784"/>
            <a:ext cx="7448899" cy="1982274"/>
          </a:xfrm>
          <a:prstGeom prst="rect">
            <a:avLst/>
          </a:prstGeom>
        </p:spPr>
        <p:txBody>
          <a:bodyPr lIns="0" tIns="0" rIns="0" bIns="0" rtlCol="0" anchor="t">
            <a:spAutoFit/>
          </a:bodyPr>
          <a:lstStyle/>
          <a:p>
            <a:pPr algn="ctr">
              <a:lnSpc>
                <a:spcPts val="5297"/>
              </a:lnSpc>
            </a:pPr>
            <a:r>
              <a:rPr lang="en-US" sz="3783" dirty="0">
                <a:solidFill>
                  <a:srgbClr val="000000"/>
                </a:solidFill>
                <a:latin typeface="Sitka Display" pitchFamily="2" charset="0"/>
              </a:rPr>
              <a:t>Weekday Vs Weekend</a:t>
            </a:r>
          </a:p>
          <a:p>
            <a:pPr algn="ctr">
              <a:lnSpc>
                <a:spcPts val="5297"/>
              </a:lnSpc>
            </a:pPr>
            <a:r>
              <a:rPr lang="en-US" sz="3783" dirty="0">
                <a:solidFill>
                  <a:srgbClr val="000000"/>
                </a:solidFill>
                <a:latin typeface="Sitka Display" pitchFamily="2" charset="0"/>
              </a:rPr>
              <a:t>(</a:t>
            </a:r>
            <a:r>
              <a:rPr lang="en-US" sz="3783" dirty="0" err="1">
                <a:solidFill>
                  <a:srgbClr val="000000"/>
                </a:solidFill>
                <a:latin typeface="Sitka Display" pitchFamily="2" charset="0"/>
              </a:rPr>
              <a:t>order_purchase_timestamp</a:t>
            </a:r>
            <a:r>
              <a:rPr lang="en-US" sz="3783" dirty="0">
                <a:solidFill>
                  <a:srgbClr val="000000"/>
                </a:solidFill>
                <a:latin typeface="Sitka Display" pitchFamily="2" charset="0"/>
              </a:rPr>
              <a:t>) Payment Statistics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Freeform 2"/>
          <p:cNvSpPr/>
          <p:nvPr/>
        </p:nvSpPr>
        <p:spPr>
          <a:xfrm>
            <a:off x="-449298" y="-2347118"/>
            <a:ext cx="3634703" cy="3634703"/>
          </a:xfrm>
          <a:custGeom>
            <a:avLst/>
            <a:gdLst/>
            <a:ahLst/>
            <a:cxnLst/>
            <a:rect l="l" t="t" r="r" b="b"/>
            <a:pathLst>
              <a:path w="3634703" h="3634703">
                <a:moveTo>
                  <a:pt x="0" y="0"/>
                </a:moveTo>
                <a:lnTo>
                  <a:pt x="3634703" y="0"/>
                </a:lnTo>
                <a:lnTo>
                  <a:pt x="3634703" y="3634703"/>
                </a:lnTo>
                <a:lnTo>
                  <a:pt x="0" y="36347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8522863" y="-1262686"/>
            <a:ext cx="12987134" cy="12379687"/>
          </a:xfrm>
          <a:custGeom>
            <a:avLst/>
            <a:gdLst/>
            <a:ahLst/>
            <a:cxnLst/>
            <a:rect l="l" t="t" r="r" b="b"/>
            <a:pathLst>
              <a:path w="12987134" h="12379687">
                <a:moveTo>
                  <a:pt x="0" y="0"/>
                </a:moveTo>
                <a:lnTo>
                  <a:pt x="12987134" y="0"/>
                </a:lnTo>
                <a:lnTo>
                  <a:pt x="12987134" y="12379687"/>
                </a:lnTo>
                <a:lnTo>
                  <a:pt x="0" y="123796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4821790" y="5151863"/>
            <a:ext cx="12379687" cy="12379687"/>
          </a:xfrm>
          <a:custGeom>
            <a:avLst/>
            <a:gdLst/>
            <a:ahLst/>
            <a:cxnLst/>
            <a:rect l="l" t="t" r="r" b="b"/>
            <a:pathLst>
              <a:path w="12379687" h="12379687">
                <a:moveTo>
                  <a:pt x="0" y="0"/>
                </a:moveTo>
                <a:lnTo>
                  <a:pt x="12379687" y="0"/>
                </a:lnTo>
                <a:lnTo>
                  <a:pt x="12379687" y="12379687"/>
                </a:lnTo>
                <a:lnTo>
                  <a:pt x="0" y="123796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grpSp>
        <p:nvGrpSpPr>
          <p:cNvPr id="5" name="Group 5"/>
          <p:cNvGrpSpPr/>
          <p:nvPr/>
        </p:nvGrpSpPr>
        <p:grpSpPr>
          <a:xfrm>
            <a:off x="7557897" y="132990"/>
            <a:ext cx="3171371" cy="1287586"/>
            <a:chOff x="0" y="0"/>
            <a:chExt cx="4228494" cy="1716781"/>
          </a:xfrm>
        </p:grpSpPr>
        <p:sp>
          <p:nvSpPr>
            <p:cNvPr id="6" name="Freeform 6"/>
            <p:cNvSpPr/>
            <p:nvPr/>
          </p:nvSpPr>
          <p:spPr>
            <a:xfrm>
              <a:off x="0" y="0"/>
              <a:ext cx="4228465" cy="1716659"/>
            </a:xfrm>
            <a:custGeom>
              <a:avLst/>
              <a:gdLst/>
              <a:ahLst/>
              <a:cxnLst/>
              <a:rect l="l" t="t" r="r" b="b"/>
              <a:pathLst>
                <a:path w="4228465" h="1716659">
                  <a:moveTo>
                    <a:pt x="710819" y="0"/>
                  </a:moveTo>
                  <a:lnTo>
                    <a:pt x="3517773" y="0"/>
                  </a:lnTo>
                  <a:cubicBezTo>
                    <a:pt x="3706241" y="0"/>
                    <a:pt x="3887089" y="74930"/>
                    <a:pt x="4020312" y="208153"/>
                  </a:cubicBezTo>
                  <a:cubicBezTo>
                    <a:pt x="4153535" y="341376"/>
                    <a:pt x="4228465" y="522224"/>
                    <a:pt x="4228465" y="710692"/>
                  </a:cubicBezTo>
                  <a:lnTo>
                    <a:pt x="4228465" y="1005967"/>
                  </a:lnTo>
                  <a:cubicBezTo>
                    <a:pt x="4228465" y="1194435"/>
                    <a:pt x="4153535" y="1375283"/>
                    <a:pt x="4020312" y="1508506"/>
                  </a:cubicBezTo>
                  <a:cubicBezTo>
                    <a:pt x="3887089" y="1641729"/>
                    <a:pt x="3706241" y="1716659"/>
                    <a:pt x="3517773" y="1716659"/>
                  </a:cubicBezTo>
                  <a:lnTo>
                    <a:pt x="710819" y="1716659"/>
                  </a:lnTo>
                  <a:cubicBezTo>
                    <a:pt x="522351" y="1716659"/>
                    <a:pt x="341503" y="1641729"/>
                    <a:pt x="208280" y="1508506"/>
                  </a:cubicBezTo>
                  <a:cubicBezTo>
                    <a:pt x="75057" y="1375283"/>
                    <a:pt x="0" y="1194562"/>
                    <a:pt x="0" y="1005967"/>
                  </a:cubicBezTo>
                  <a:lnTo>
                    <a:pt x="0" y="710819"/>
                  </a:lnTo>
                  <a:cubicBezTo>
                    <a:pt x="0" y="522224"/>
                    <a:pt x="74930" y="341503"/>
                    <a:pt x="208153" y="208153"/>
                  </a:cubicBezTo>
                  <a:cubicBezTo>
                    <a:pt x="341376" y="74803"/>
                    <a:pt x="522224" y="0"/>
                    <a:pt x="710819" y="0"/>
                  </a:cubicBezTo>
                  <a:close/>
                </a:path>
              </a:pathLst>
            </a:custGeom>
            <a:solidFill>
              <a:srgbClr val="F6F6E9"/>
            </a:solidFill>
          </p:spPr>
          <p:txBody>
            <a:bodyPr/>
            <a:lstStyle/>
            <a:p>
              <a:endParaRPr lang="en-IN"/>
            </a:p>
          </p:txBody>
        </p:sp>
      </p:grpSp>
      <p:sp>
        <p:nvSpPr>
          <p:cNvPr id="7" name="TextBox 7"/>
          <p:cNvSpPr txBox="1"/>
          <p:nvPr/>
        </p:nvSpPr>
        <p:spPr>
          <a:xfrm>
            <a:off x="7952854" y="482008"/>
            <a:ext cx="2381433" cy="589457"/>
          </a:xfrm>
          <a:prstGeom prst="rect">
            <a:avLst/>
          </a:prstGeom>
        </p:spPr>
        <p:txBody>
          <a:bodyPr wrap="square" lIns="0" tIns="0" rIns="0" bIns="0" rtlCol="0" anchor="t">
            <a:spAutoFit/>
          </a:bodyPr>
          <a:lstStyle/>
          <a:p>
            <a:pPr algn="ctr">
              <a:lnSpc>
                <a:spcPts val="4917"/>
              </a:lnSpc>
            </a:pPr>
            <a:r>
              <a:rPr lang="en-US" sz="3512" spc="249" dirty="0">
                <a:solidFill>
                  <a:srgbClr val="291B25"/>
                </a:solidFill>
                <a:latin typeface="Anton"/>
              </a:rPr>
              <a:t>KPI’2 </a:t>
            </a:r>
          </a:p>
        </p:txBody>
      </p:sp>
      <p:grpSp>
        <p:nvGrpSpPr>
          <p:cNvPr id="10" name="Group 10"/>
          <p:cNvGrpSpPr/>
          <p:nvPr/>
        </p:nvGrpSpPr>
        <p:grpSpPr>
          <a:xfrm>
            <a:off x="0" y="3812701"/>
            <a:ext cx="5159347" cy="7487179"/>
            <a:chOff x="0" y="0"/>
            <a:chExt cx="6879129" cy="9982906"/>
          </a:xfrm>
        </p:grpSpPr>
        <p:sp>
          <p:nvSpPr>
            <p:cNvPr id="11" name="Freeform 11"/>
            <p:cNvSpPr/>
            <p:nvPr/>
          </p:nvSpPr>
          <p:spPr>
            <a:xfrm>
              <a:off x="0" y="0"/>
              <a:ext cx="6879082" cy="9982962"/>
            </a:xfrm>
            <a:custGeom>
              <a:avLst/>
              <a:gdLst/>
              <a:ahLst/>
              <a:cxnLst/>
              <a:rect l="l" t="t" r="r" b="b"/>
              <a:pathLst>
                <a:path w="6879082" h="9982962">
                  <a:moveTo>
                    <a:pt x="0" y="0"/>
                  </a:moveTo>
                  <a:lnTo>
                    <a:pt x="6879082" y="0"/>
                  </a:lnTo>
                  <a:lnTo>
                    <a:pt x="6879082" y="9982962"/>
                  </a:lnTo>
                  <a:lnTo>
                    <a:pt x="0" y="9982962"/>
                  </a:lnTo>
                  <a:lnTo>
                    <a:pt x="0" y="0"/>
                  </a:lnTo>
                  <a:close/>
                </a:path>
              </a:pathLst>
            </a:custGeom>
            <a:blipFill>
              <a:blip r:embed="rId8"/>
              <a:stretch>
                <a:fillRect t="-29" b="-28"/>
              </a:stretch>
            </a:blipFill>
          </p:spPr>
          <p:txBody>
            <a:bodyPr/>
            <a:lstStyle/>
            <a:p>
              <a:endParaRPr lang="en-IN"/>
            </a:p>
          </p:txBody>
        </p:sp>
      </p:grpSp>
      <p:grpSp>
        <p:nvGrpSpPr>
          <p:cNvPr id="12" name="Group 12"/>
          <p:cNvGrpSpPr/>
          <p:nvPr/>
        </p:nvGrpSpPr>
        <p:grpSpPr>
          <a:xfrm>
            <a:off x="13200814" y="9575246"/>
            <a:ext cx="4553924" cy="899399"/>
            <a:chOff x="0" y="0"/>
            <a:chExt cx="6071899" cy="1199199"/>
          </a:xfrm>
        </p:grpSpPr>
        <p:sp>
          <p:nvSpPr>
            <p:cNvPr id="13" name="Freeform 13"/>
            <p:cNvSpPr/>
            <p:nvPr/>
          </p:nvSpPr>
          <p:spPr>
            <a:xfrm>
              <a:off x="0" y="0"/>
              <a:ext cx="6071870" cy="1199261"/>
            </a:xfrm>
            <a:custGeom>
              <a:avLst/>
              <a:gdLst/>
              <a:ahLst/>
              <a:cxnLst/>
              <a:rect l="l" t="t" r="r" b="b"/>
              <a:pathLst>
                <a:path w="6071870" h="1199261">
                  <a:moveTo>
                    <a:pt x="0" y="0"/>
                  </a:moveTo>
                  <a:lnTo>
                    <a:pt x="6071870" y="0"/>
                  </a:lnTo>
                  <a:lnTo>
                    <a:pt x="6071870" y="1199261"/>
                  </a:lnTo>
                  <a:lnTo>
                    <a:pt x="0" y="1199261"/>
                  </a:lnTo>
                  <a:lnTo>
                    <a:pt x="0" y="0"/>
                  </a:lnTo>
                  <a:close/>
                </a:path>
              </a:pathLst>
            </a:custGeom>
            <a:blipFill>
              <a:blip r:embed="rId9"/>
              <a:stretch>
                <a:fillRect t="-174" b="-169"/>
              </a:stretch>
            </a:blipFill>
          </p:spPr>
          <p:txBody>
            <a:bodyPr/>
            <a:lstStyle/>
            <a:p>
              <a:endParaRPr lang="en-IN"/>
            </a:p>
          </p:txBody>
        </p:sp>
      </p:grpSp>
      <p:grpSp>
        <p:nvGrpSpPr>
          <p:cNvPr id="14" name="Group 14"/>
          <p:cNvGrpSpPr/>
          <p:nvPr/>
        </p:nvGrpSpPr>
        <p:grpSpPr>
          <a:xfrm>
            <a:off x="15678810" y="8026149"/>
            <a:ext cx="2505335" cy="2277578"/>
            <a:chOff x="0" y="0"/>
            <a:chExt cx="3340447" cy="3036770"/>
          </a:xfrm>
        </p:grpSpPr>
        <p:sp>
          <p:nvSpPr>
            <p:cNvPr id="15" name="Freeform 15"/>
            <p:cNvSpPr/>
            <p:nvPr/>
          </p:nvSpPr>
          <p:spPr>
            <a:xfrm>
              <a:off x="0" y="0"/>
              <a:ext cx="3340481" cy="3036824"/>
            </a:xfrm>
            <a:custGeom>
              <a:avLst/>
              <a:gdLst/>
              <a:ahLst/>
              <a:cxnLst/>
              <a:rect l="l" t="t" r="r" b="b"/>
              <a:pathLst>
                <a:path w="3340481" h="3036824">
                  <a:moveTo>
                    <a:pt x="0" y="0"/>
                  </a:moveTo>
                  <a:lnTo>
                    <a:pt x="3340481" y="0"/>
                  </a:lnTo>
                  <a:lnTo>
                    <a:pt x="3340481" y="3036824"/>
                  </a:lnTo>
                  <a:lnTo>
                    <a:pt x="0" y="3036824"/>
                  </a:lnTo>
                  <a:lnTo>
                    <a:pt x="0" y="0"/>
                  </a:lnTo>
                  <a:close/>
                </a:path>
              </a:pathLst>
            </a:custGeom>
            <a:blipFill>
              <a:blip r:embed="rId10"/>
              <a:stretch>
                <a:fillRect r="1" b="1"/>
              </a:stretch>
            </a:blipFill>
          </p:spPr>
          <p:txBody>
            <a:bodyPr/>
            <a:lstStyle/>
            <a:p>
              <a:endParaRPr lang="en-IN"/>
            </a:p>
          </p:txBody>
        </p:sp>
      </p:grpSp>
      <p:sp>
        <p:nvSpPr>
          <p:cNvPr id="16" name="TextBox 16"/>
          <p:cNvSpPr txBox="1"/>
          <p:nvPr/>
        </p:nvSpPr>
        <p:spPr>
          <a:xfrm>
            <a:off x="3962400" y="2733950"/>
            <a:ext cx="14112579" cy="3488134"/>
          </a:xfrm>
          <a:prstGeom prst="rect">
            <a:avLst/>
          </a:prstGeom>
        </p:spPr>
        <p:txBody>
          <a:bodyPr wrap="square" lIns="0" tIns="0" rIns="0" bIns="0" rtlCol="0" anchor="t">
            <a:spAutoFit/>
          </a:bodyPr>
          <a:lstStyle/>
          <a:p>
            <a:pPr algn="r">
              <a:lnSpc>
                <a:spcPts val="5379"/>
              </a:lnSpc>
            </a:pPr>
            <a:r>
              <a:rPr lang="en-US" sz="4719" dirty="0">
                <a:solidFill>
                  <a:srgbClr val="000000"/>
                </a:solidFill>
                <a:latin typeface="Sitka Display" pitchFamily="2" charset="0"/>
              </a:rPr>
              <a:t>Number of Orders with Review score as 5 And payment type as Credit card</a:t>
            </a:r>
          </a:p>
          <a:p>
            <a:pPr algn="r">
              <a:lnSpc>
                <a:spcPts val="4124"/>
              </a:lnSpc>
            </a:pPr>
            <a:r>
              <a:rPr lang="en-US" sz="3617" dirty="0">
                <a:solidFill>
                  <a:srgbClr val="000000"/>
                </a:solidFill>
                <a:latin typeface="Sitka Display" pitchFamily="2" charset="0"/>
              </a:rPr>
              <a:t>This KPI analyses the number of orders with a review score of 5 and payment type as credit card. This helps in understanding customer satisfaction levels and payment preferences. </a:t>
            </a:r>
            <a:r>
              <a:rPr lang="en-US" sz="3617" dirty="0" err="1">
                <a:solidFill>
                  <a:srgbClr val="000000"/>
                </a:solidFill>
                <a:latin typeface="Sitka Display" pitchFamily="2" charset="0"/>
              </a:rPr>
              <a:t>Olist</a:t>
            </a:r>
            <a:r>
              <a:rPr lang="en-US" sz="3617" dirty="0">
                <a:solidFill>
                  <a:srgbClr val="000000"/>
                </a:solidFill>
                <a:latin typeface="Sitka Display" pitchFamily="2" charset="0"/>
              </a:rPr>
              <a:t> can use this information to identify satisfied customers and encourage them to make repeat purchases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0" y="2816548"/>
            <a:ext cx="5159347" cy="7487179"/>
            <a:chOff x="0" y="0"/>
            <a:chExt cx="6879129" cy="9982906"/>
          </a:xfrm>
        </p:grpSpPr>
        <p:sp>
          <p:nvSpPr>
            <p:cNvPr id="3" name="Freeform 3"/>
            <p:cNvSpPr/>
            <p:nvPr/>
          </p:nvSpPr>
          <p:spPr>
            <a:xfrm>
              <a:off x="0" y="0"/>
              <a:ext cx="6879082" cy="9982962"/>
            </a:xfrm>
            <a:custGeom>
              <a:avLst/>
              <a:gdLst/>
              <a:ahLst/>
              <a:cxnLst/>
              <a:rect l="l" t="t" r="r" b="b"/>
              <a:pathLst>
                <a:path w="6879082" h="9982962">
                  <a:moveTo>
                    <a:pt x="0" y="0"/>
                  </a:moveTo>
                  <a:lnTo>
                    <a:pt x="6879082" y="0"/>
                  </a:lnTo>
                  <a:lnTo>
                    <a:pt x="6879082" y="9982962"/>
                  </a:lnTo>
                  <a:lnTo>
                    <a:pt x="0" y="9982962"/>
                  </a:lnTo>
                  <a:lnTo>
                    <a:pt x="0" y="0"/>
                  </a:lnTo>
                  <a:close/>
                </a:path>
              </a:pathLst>
            </a:custGeom>
            <a:blipFill>
              <a:blip r:embed="rId2"/>
              <a:stretch>
                <a:fillRect t="-29" b="-28"/>
              </a:stretch>
            </a:blipFill>
          </p:spPr>
          <p:txBody>
            <a:bodyPr/>
            <a:lstStyle/>
            <a:p>
              <a:endParaRPr lang="en-IN"/>
            </a:p>
          </p:txBody>
        </p:sp>
      </p:grpSp>
      <p:sp>
        <p:nvSpPr>
          <p:cNvPr id="4" name="Freeform 4"/>
          <p:cNvSpPr/>
          <p:nvPr/>
        </p:nvSpPr>
        <p:spPr>
          <a:xfrm>
            <a:off x="9144000" y="-720939"/>
            <a:ext cx="12987134" cy="12379687"/>
          </a:xfrm>
          <a:custGeom>
            <a:avLst/>
            <a:gdLst/>
            <a:ahLst/>
            <a:cxnLst/>
            <a:rect l="l" t="t" r="r" b="b"/>
            <a:pathLst>
              <a:path w="12987134" h="12379687">
                <a:moveTo>
                  <a:pt x="0" y="0"/>
                </a:moveTo>
                <a:lnTo>
                  <a:pt x="12987134" y="0"/>
                </a:lnTo>
                <a:lnTo>
                  <a:pt x="12987134" y="12379687"/>
                </a:lnTo>
                <a:lnTo>
                  <a:pt x="0" y="123796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Freeform 5"/>
          <p:cNvSpPr/>
          <p:nvPr/>
        </p:nvSpPr>
        <p:spPr>
          <a:xfrm>
            <a:off x="-449298" y="-2347118"/>
            <a:ext cx="3634703" cy="3634703"/>
          </a:xfrm>
          <a:custGeom>
            <a:avLst/>
            <a:gdLst/>
            <a:ahLst/>
            <a:cxnLst/>
            <a:rect l="l" t="t" r="r" b="b"/>
            <a:pathLst>
              <a:path w="3634703" h="3634703">
                <a:moveTo>
                  <a:pt x="0" y="0"/>
                </a:moveTo>
                <a:lnTo>
                  <a:pt x="3634703" y="0"/>
                </a:lnTo>
                <a:lnTo>
                  <a:pt x="3634703" y="3634703"/>
                </a:lnTo>
                <a:lnTo>
                  <a:pt x="0" y="36347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grpSp>
        <p:nvGrpSpPr>
          <p:cNvPr id="6" name="Group 6"/>
          <p:cNvGrpSpPr/>
          <p:nvPr/>
        </p:nvGrpSpPr>
        <p:grpSpPr>
          <a:xfrm>
            <a:off x="14782800" y="15902"/>
            <a:ext cx="2156838" cy="1287586"/>
            <a:chOff x="0" y="0"/>
            <a:chExt cx="2875784" cy="1716781"/>
          </a:xfrm>
        </p:grpSpPr>
        <p:sp>
          <p:nvSpPr>
            <p:cNvPr id="7" name="Freeform 7"/>
            <p:cNvSpPr/>
            <p:nvPr/>
          </p:nvSpPr>
          <p:spPr>
            <a:xfrm>
              <a:off x="0" y="0"/>
              <a:ext cx="2875788" cy="1716786"/>
            </a:xfrm>
            <a:custGeom>
              <a:avLst/>
              <a:gdLst/>
              <a:ahLst/>
              <a:cxnLst/>
              <a:rect l="l" t="t" r="r" b="b"/>
              <a:pathLst>
                <a:path w="2875788" h="1716786">
                  <a:moveTo>
                    <a:pt x="858393" y="0"/>
                  </a:moveTo>
                  <a:lnTo>
                    <a:pt x="2017395" y="0"/>
                  </a:lnTo>
                  <a:cubicBezTo>
                    <a:pt x="2245106" y="0"/>
                    <a:pt x="2463419" y="90424"/>
                    <a:pt x="2624328" y="251460"/>
                  </a:cubicBezTo>
                  <a:cubicBezTo>
                    <a:pt x="2785237" y="412496"/>
                    <a:pt x="2875788" y="630809"/>
                    <a:pt x="2875788" y="858393"/>
                  </a:cubicBezTo>
                  <a:cubicBezTo>
                    <a:pt x="2875788" y="1332484"/>
                    <a:pt x="2491486" y="1716786"/>
                    <a:pt x="2017395" y="1716786"/>
                  </a:cubicBezTo>
                  <a:lnTo>
                    <a:pt x="858393" y="1716786"/>
                  </a:lnTo>
                  <a:cubicBezTo>
                    <a:pt x="630682" y="1716786"/>
                    <a:pt x="412369" y="1626362"/>
                    <a:pt x="251460" y="1465326"/>
                  </a:cubicBezTo>
                  <a:cubicBezTo>
                    <a:pt x="90551" y="1304290"/>
                    <a:pt x="0" y="1086104"/>
                    <a:pt x="0" y="858393"/>
                  </a:cubicBezTo>
                  <a:cubicBezTo>
                    <a:pt x="0" y="630682"/>
                    <a:pt x="90424" y="412369"/>
                    <a:pt x="251460" y="251460"/>
                  </a:cubicBezTo>
                  <a:cubicBezTo>
                    <a:pt x="412496" y="90551"/>
                    <a:pt x="630682" y="0"/>
                    <a:pt x="858393" y="0"/>
                  </a:cubicBezTo>
                  <a:close/>
                </a:path>
              </a:pathLst>
            </a:custGeom>
            <a:solidFill>
              <a:srgbClr val="F6F6E9"/>
            </a:solidFill>
          </p:spPr>
          <p:txBody>
            <a:bodyPr/>
            <a:lstStyle/>
            <a:p>
              <a:endParaRPr lang="en-IN"/>
            </a:p>
          </p:txBody>
        </p:sp>
      </p:grpSp>
      <p:sp>
        <p:nvSpPr>
          <p:cNvPr id="8" name="TextBox 8"/>
          <p:cNvSpPr txBox="1"/>
          <p:nvPr/>
        </p:nvSpPr>
        <p:spPr>
          <a:xfrm>
            <a:off x="5159312" y="84666"/>
            <a:ext cx="11283803" cy="589457"/>
          </a:xfrm>
          <a:prstGeom prst="rect">
            <a:avLst/>
          </a:prstGeom>
        </p:spPr>
        <p:txBody>
          <a:bodyPr wrap="square" lIns="0" tIns="0" rIns="0" bIns="0" rtlCol="0" anchor="t">
            <a:spAutoFit/>
          </a:bodyPr>
          <a:lstStyle/>
          <a:p>
            <a:pPr algn="ctr">
              <a:lnSpc>
                <a:spcPts val="4917"/>
              </a:lnSpc>
            </a:pPr>
            <a:r>
              <a:rPr lang="en-US" sz="3512" spc="249" dirty="0">
                <a:solidFill>
                  <a:srgbClr val="291B25"/>
                </a:solidFill>
                <a:latin typeface="Anton"/>
              </a:rPr>
              <a:t>KPI’3 </a:t>
            </a:r>
          </a:p>
        </p:txBody>
      </p:sp>
      <p:sp>
        <p:nvSpPr>
          <p:cNvPr id="9" name="TextBox 9"/>
          <p:cNvSpPr txBox="1"/>
          <p:nvPr/>
        </p:nvSpPr>
        <p:spPr>
          <a:xfrm>
            <a:off x="5159347" y="2749819"/>
            <a:ext cx="12629672" cy="4937249"/>
          </a:xfrm>
          <a:prstGeom prst="rect">
            <a:avLst/>
          </a:prstGeom>
        </p:spPr>
        <p:txBody>
          <a:bodyPr lIns="0" tIns="0" rIns="0" bIns="0" rtlCol="0" anchor="t">
            <a:spAutoFit/>
          </a:bodyPr>
          <a:lstStyle/>
          <a:p>
            <a:pPr algn="r">
              <a:lnSpc>
                <a:spcPts val="5337"/>
              </a:lnSpc>
            </a:pPr>
            <a:r>
              <a:rPr lang="en-US" sz="4681" dirty="0">
                <a:solidFill>
                  <a:srgbClr val="000000"/>
                </a:solidFill>
                <a:latin typeface="Sitka Display" pitchFamily="2" charset="0"/>
              </a:rPr>
              <a:t>Average numbers of delivery days taken for pet shop </a:t>
            </a:r>
          </a:p>
          <a:p>
            <a:pPr algn="r">
              <a:lnSpc>
                <a:spcPts val="5337"/>
              </a:lnSpc>
            </a:pPr>
            <a:r>
              <a:rPr lang="en-US" sz="4681" dirty="0">
                <a:solidFill>
                  <a:srgbClr val="000000"/>
                </a:solidFill>
                <a:latin typeface="Sitka Display" pitchFamily="2" charset="0"/>
              </a:rPr>
              <a:t>Average number of days taken for</a:t>
            </a:r>
          </a:p>
          <a:p>
            <a:pPr algn="r">
              <a:lnSpc>
                <a:spcPts val="5337"/>
              </a:lnSpc>
            </a:pPr>
            <a:r>
              <a:rPr lang="en-US" sz="4681" dirty="0">
                <a:solidFill>
                  <a:srgbClr val="000000"/>
                </a:solidFill>
                <a:latin typeface="Sitka Display" pitchFamily="2" charset="0"/>
              </a:rPr>
              <a:t>order </a:t>
            </a:r>
            <a:r>
              <a:rPr lang="en-US" sz="4681" dirty="0" err="1">
                <a:solidFill>
                  <a:srgbClr val="000000"/>
                </a:solidFill>
                <a:latin typeface="Sitka Display" pitchFamily="2" charset="0"/>
              </a:rPr>
              <a:t>delivered_customer_date</a:t>
            </a:r>
            <a:r>
              <a:rPr lang="en-US" sz="4681" dirty="0">
                <a:solidFill>
                  <a:srgbClr val="000000"/>
                </a:solidFill>
                <a:latin typeface="Sitka Display" pitchFamily="2" charset="0"/>
              </a:rPr>
              <a:t> for pet shop</a:t>
            </a:r>
          </a:p>
          <a:p>
            <a:pPr algn="r">
              <a:lnSpc>
                <a:spcPts val="3268"/>
              </a:lnSpc>
            </a:pPr>
            <a:endParaRPr lang="en-US" sz="4681" dirty="0">
              <a:solidFill>
                <a:srgbClr val="000000"/>
              </a:solidFill>
              <a:latin typeface="Sitka Display" pitchFamily="2" charset="0"/>
            </a:endParaRPr>
          </a:p>
          <a:p>
            <a:pPr algn="r">
              <a:lnSpc>
                <a:spcPts val="3268"/>
              </a:lnSpc>
            </a:pPr>
            <a:endParaRPr lang="en-US" sz="4681" dirty="0">
              <a:solidFill>
                <a:srgbClr val="000000"/>
              </a:solidFill>
              <a:latin typeface="Sitka Display" pitchFamily="2" charset="0"/>
            </a:endParaRPr>
          </a:p>
          <a:p>
            <a:pPr algn="r">
              <a:lnSpc>
                <a:spcPts val="4002"/>
              </a:lnSpc>
            </a:pPr>
            <a:r>
              <a:rPr lang="en-US" sz="3512" dirty="0">
                <a:solidFill>
                  <a:srgbClr val="000000"/>
                </a:solidFill>
                <a:latin typeface="Sitka Display" pitchFamily="2" charset="0"/>
              </a:rPr>
              <a:t>This KPI analyzes the average number of days taken for order </a:t>
            </a:r>
            <a:r>
              <a:rPr lang="en-US" sz="3512" dirty="0" err="1">
                <a:solidFill>
                  <a:srgbClr val="000000"/>
                </a:solidFill>
                <a:latin typeface="Sitka Display" pitchFamily="2" charset="0"/>
              </a:rPr>
              <a:t>delivered_customer_date</a:t>
            </a:r>
            <a:r>
              <a:rPr lang="en-US" sz="3512" dirty="0">
                <a:solidFill>
                  <a:srgbClr val="000000"/>
                </a:solidFill>
                <a:latin typeface="Sitka Display" pitchFamily="2" charset="0"/>
              </a:rPr>
              <a:t> for pet shop. It helps </a:t>
            </a:r>
            <a:r>
              <a:rPr lang="en-US" sz="3512" dirty="0" err="1">
                <a:solidFill>
                  <a:srgbClr val="000000"/>
                </a:solidFill>
                <a:latin typeface="Sitka Display" pitchFamily="2" charset="0"/>
              </a:rPr>
              <a:t>Olist</a:t>
            </a:r>
            <a:r>
              <a:rPr lang="en-US" sz="3512" dirty="0">
                <a:solidFill>
                  <a:srgbClr val="000000"/>
                </a:solidFill>
                <a:latin typeface="Sitka Display" pitchFamily="2" charset="0"/>
              </a:rPr>
              <a:t> in identifying areas where they can improve their delivery time and maintain customer satisfaction</a:t>
            </a:r>
            <a:r>
              <a:rPr lang="en-US" sz="3512" dirty="0">
                <a:solidFill>
                  <a:srgbClr val="000000"/>
                </a:solidFill>
                <a:latin typeface="Gagalin"/>
              </a:rPr>
              <a:t>.</a:t>
            </a:r>
          </a:p>
        </p:txBody>
      </p:sp>
      <p:grpSp>
        <p:nvGrpSpPr>
          <p:cNvPr id="10" name="Group 10"/>
          <p:cNvGrpSpPr/>
          <p:nvPr/>
        </p:nvGrpSpPr>
        <p:grpSpPr>
          <a:xfrm>
            <a:off x="16202523" y="8385354"/>
            <a:ext cx="2110209" cy="1918373"/>
            <a:chOff x="0" y="0"/>
            <a:chExt cx="2813612" cy="2557830"/>
          </a:xfrm>
        </p:grpSpPr>
        <p:sp>
          <p:nvSpPr>
            <p:cNvPr id="11" name="Freeform 11"/>
            <p:cNvSpPr/>
            <p:nvPr/>
          </p:nvSpPr>
          <p:spPr>
            <a:xfrm>
              <a:off x="0" y="0"/>
              <a:ext cx="2813558" cy="2557780"/>
            </a:xfrm>
            <a:custGeom>
              <a:avLst/>
              <a:gdLst/>
              <a:ahLst/>
              <a:cxnLst/>
              <a:rect l="l" t="t" r="r" b="b"/>
              <a:pathLst>
                <a:path w="2813558" h="2557780">
                  <a:moveTo>
                    <a:pt x="0" y="0"/>
                  </a:moveTo>
                  <a:lnTo>
                    <a:pt x="2813558" y="0"/>
                  </a:lnTo>
                  <a:lnTo>
                    <a:pt x="2813558" y="2557780"/>
                  </a:lnTo>
                  <a:lnTo>
                    <a:pt x="0" y="2557780"/>
                  </a:lnTo>
                  <a:lnTo>
                    <a:pt x="0" y="0"/>
                  </a:lnTo>
                  <a:close/>
                </a:path>
              </a:pathLst>
            </a:custGeom>
            <a:blipFill>
              <a:blip r:embed="rId7"/>
              <a:stretch>
                <a:fillRect t="-45" r="-1" b="-46"/>
              </a:stretch>
            </a:blipFill>
          </p:spPr>
          <p:txBody>
            <a:bodyPr/>
            <a:lstStyle/>
            <a:p>
              <a:endParaRPr lang="en-IN"/>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Freeform 2"/>
          <p:cNvSpPr/>
          <p:nvPr/>
        </p:nvSpPr>
        <p:spPr>
          <a:xfrm>
            <a:off x="-449298" y="-2347118"/>
            <a:ext cx="3634703" cy="3634703"/>
          </a:xfrm>
          <a:custGeom>
            <a:avLst/>
            <a:gdLst/>
            <a:ahLst/>
            <a:cxnLst/>
            <a:rect l="l" t="t" r="r" b="b"/>
            <a:pathLst>
              <a:path w="3634703" h="3634703">
                <a:moveTo>
                  <a:pt x="0" y="0"/>
                </a:moveTo>
                <a:lnTo>
                  <a:pt x="3634703" y="0"/>
                </a:lnTo>
                <a:lnTo>
                  <a:pt x="3634703" y="3634703"/>
                </a:lnTo>
                <a:lnTo>
                  <a:pt x="0" y="36347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8429903" y="-1046344"/>
            <a:ext cx="12987134" cy="12379687"/>
          </a:xfrm>
          <a:custGeom>
            <a:avLst/>
            <a:gdLst/>
            <a:ahLst/>
            <a:cxnLst/>
            <a:rect l="l" t="t" r="r" b="b"/>
            <a:pathLst>
              <a:path w="12987134" h="12379687">
                <a:moveTo>
                  <a:pt x="0" y="0"/>
                </a:moveTo>
                <a:lnTo>
                  <a:pt x="12987134" y="0"/>
                </a:lnTo>
                <a:lnTo>
                  <a:pt x="12987134" y="12379687"/>
                </a:lnTo>
                <a:lnTo>
                  <a:pt x="0" y="123796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5159471" y="5477221"/>
            <a:ext cx="12379687" cy="12379687"/>
          </a:xfrm>
          <a:custGeom>
            <a:avLst/>
            <a:gdLst/>
            <a:ahLst/>
            <a:cxnLst/>
            <a:rect l="l" t="t" r="r" b="b"/>
            <a:pathLst>
              <a:path w="12379687" h="12379687">
                <a:moveTo>
                  <a:pt x="0" y="0"/>
                </a:moveTo>
                <a:lnTo>
                  <a:pt x="12379687" y="0"/>
                </a:lnTo>
                <a:lnTo>
                  <a:pt x="12379687" y="12379687"/>
                </a:lnTo>
                <a:lnTo>
                  <a:pt x="0" y="123796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grpSp>
        <p:nvGrpSpPr>
          <p:cNvPr id="5" name="Group 5"/>
          <p:cNvGrpSpPr/>
          <p:nvPr/>
        </p:nvGrpSpPr>
        <p:grpSpPr>
          <a:xfrm>
            <a:off x="3886200" y="536325"/>
            <a:ext cx="12325122" cy="973724"/>
            <a:chOff x="0" y="0"/>
            <a:chExt cx="16433495" cy="1298299"/>
          </a:xfrm>
        </p:grpSpPr>
        <p:sp>
          <p:nvSpPr>
            <p:cNvPr id="6" name="Freeform 6"/>
            <p:cNvSpPr/>
            <p:nvPr/>
          </p:nvSpPr>
          <p:spPr>
            <a:xfrm>
              <a:off x="0" y="0"/>
              <a:ext cx="16433546" cy="1298321"/>
            </a:xfrm>
            <a:custGeom>
              <a:avLst/>
              <a:gdLst/>
              <a:ahLst/>
              <a:cxnLst/>
              <a:rect l="l" t="t" r="r" b="b"/>
              <a:pathLst>
                <a:path w="16433546" h="1298321">
                  <a:moveTo>
                    <a:pt x="182880" y="0"/>
                  </a:moveTo>
                  <a:lnTo>
                    <a:pt x="16250665" y="0"/>
                  </a:lnTo>
                  <a:cubicBezTo>
                    <a:pt x="16351630" y="0"/>
                    <a:pt x="16433546" y="81915"/>
                    <a:pt x="16433546" y="182880"/>
                  </a:cubicBezTo>
                  <a:lnTo>
                    <a:pt x="16433546" y="1115441"/>
                  </a:lnTo>
                  <a:cubicBezTo>
                    <a:pt x="16433546" y="1163955"/>
                    <a:pt x="16414242" y="1210437"/>
                    <a:pt x="16379952" y="1244727"/>
                  </a:cubicBezTo>
                  <a:cubicBezTo>
                    <a:pt x="16345661" y="1279017"/>
                    <a:pt x="16299179" y="1298321"/>
                    <a:pt x="16250665" y="1298321"/>
                  </a:cubicBezTo>
                  <a:lnTo>
                    <a:pt x="182880" y="1298321"/>
                  </a:lnTo>
                  <a:cubicBezTo>
                    <a:pt x="81915" y="1298321"/>
                    <a:pt x="0" y="1216406"/>
                    <a:pt x="0" y="1115441"/>
                  </a:cubicBezTo>
                  <a:lnTo>
                    <a:pt x="0" y="182880"/>
                  </a:lnTo>
                  <a:cubicBezTo>
                    <a:pt x="0" y="81915"/>
                    <a:pt x="81915" y="0"/>
                    <a:pt x="182880" y="0"/>
                  </a:cubicBezTo>
                  <a:close/>
                </a:path>
              </a:pathLst>
            </a:custGeom>
            <a:solidFill>
              <a:srgbClr val="F6F6E9"/>
            </a:solidFill>
          </p:spPr>
          <p:txBody>
            <a:bodyPr/>
            <a:lstStyle/>
            <a:p>
              <a:endParaRPr lang="en-IN" dirty="0"/>
            </a:p>
          </p:txBody>
        </p:sp>
      </p:grpSp>
      <p:sp>
        <p:nvSpPr>
          <p:cNvPr id="7" name="TextBox 7"/>
          <p:cNvSpPr txBox="1"/>
          <p:nvPr/>
        </p:nvSpPr>
        <p:spPr>
          <a:xfrm>
            <a:off x="4996006" y="728459"/>
            <a:ext cx="12198122" cy="589457"/>
          </a:xfrm>
          <a:prstGeom prst="rect">
            <a:avLst/>
          </a:prstGeom>
        </p:spPr>
        <p:txBody>
          <a:bodyPr lIns="0" tIns="0" rIns="0" bIns="0" rtlCol="0" anchor="t">
            <a:spAutoFit/>
          </a:bodyPr>
          <a:lstStyle/>
          <a:p>
            <a:pPr algn="r">
              <a:lnSpc>
                <a:spcPts val="4917"/>
              </a:lnSpc>
            </a:pPr>
            <a:endParaRPr lang="en-US" sz="3512" spc="249" dirty="0">
              <a:solidFill>
                <a:srgbClr val="291B25"/>
              </a:solidFill>
              <a:latin typeface="Sitka Display" pitchFamily="2" charset="0"/>
            </a:endParaRPr>
          </a:p>
        </p:txBody>
      </p:sp>
      <p:grpSp>
        <p:nvGrpSpPr>
          <p:cNvPr id="10" name="Group 10"/>
          <p:cNvGrpSpPr/>
          <p:nvPr/>
        </p:nvGrpSpPr>
        <p:grpSpPr>
          <a:xfrm>
            <a:off x="67811" y="3666300"/>
            <a:ext cx="5289053" cy="7675407"/>
            <a:chOff x="0" y="0"/>
            <a:chExt cx="7052071" cy="10233876"/>
          </a:xfrm>
        </p:grpSpPr>
        <p:sp>
          <p:nvSpPr>
            <p:cNvPr id="11" name="Freeform 11"/>
            <p:cNvSpPr/>
            <p:nvPr/>
          </p:nvSpPr>
          <p:spPr>
            <a:xfrm>
              <a:off x="0" y="0"/>
              <a:ext cx="7052056" cy="10233914"/>
            </a:xfrm>
            <a:custGeom>
              <a:avLst/>
              <a:gdLst/>
              <a:ahLst/>
              <a:cxnLst/>
              <a:rect l="l" t="t" r="r" b="b"/>
              <a:pathLst>
                <a:path w="7052056" h="10233914">
                  <a:moveTo>
                    <a:pt x="0" y="0"/>
                  </a:moveTo>
                  <a:lnTo>
                    <a:pt x="7052056" y="0"/>
                  </a:lnTo>
                  <a:lnTo>
                    <a:pt x="7052056" y="10233914"/>
                  </a:lnTo>
                  <a:lnTo>
                    <a:pt x="0" y="10233914"/>
                  </a:lnTo>
                  <a:lnTo>
                    <a:pt x="0" y="0"/>
                  </a:lnTo>
                  <a:close/>
                </a:path>
              </a:pathLst>
            </a:custGeom>
            <a:blipFill>
              <a:blip r:embed="rId8"/>
              <a:stretch>
                <a:fillRect l="-53" r="-53"/>
              </a:stretch>
            </a:blipFill>
          </p:spPr>
          <p:txBody>
            <a:bodyPr/>
            <a:lstStyle/>
            <a:p>
              <a:endParaRPr lang="en-IN"/>
            </a:p>
          </p:txBody>
        </p:sp>
      </p:grpSp>
      <p:grpSp>
        <p:nvGrpSpPr>
          <p:cNvPr id="12" name="Group 12"/>
          <p:cNvGrpSpPr/>
          <p:nvPr/>
        </p:nvGrpSpPr>
        <p:grpSpPr>
          <a:xfrm>
            <a:off x="13200814" y="9575246"/>
            <a:ext cx="4553924" cy="899399"/>
            <a:chOff x="0" y="0"/>
            <a:chExt cx="6071899" cy="1199199"/>
          </a:xfrm>
        </p:grpSpPr>
        <p:sp>
          <p:nvSpPr>
            <p:cNvPr id="13" name="Freeform 13"/>
            <p:cNvSpPr/>
            <p:nvPr/>
          </p:nvSpPr>
          <p:spPr>
            <a:xfrm>
              <a:off x="0" y="0"/>
              <a:ext cx="6071870" cy="1199261"/>
            </a:xfrm>
            <a:custGeom>
              <a:avLst/>
              <a:gdLst/>
              <a:ahLst/>
              <a:cxnLst/>
              <a:rect l="l" t="t" r="r" b="b"/>
              <a:pathLst>
                <a:path w="6071870" h="1199261">
                  <a:moveTo>
                    <a:pt x="0" y="0"/>
                  </a:moveTo>
                  <a:lnTo>
                    <a:pt x="6071870" y="0"/>
                  </a:lnTo>
                  <a:lnTo>
                    <a:pt x="6071870" y="1199261"/>
                  </a:lnTo>
                  <a:lnTo>
                    <a:pt x="0" y="1199261"/>
                  </a:lnTo>
                  <a:lnTo>
                    <a:pt x="0" y="0"/>
                  </a:lnTo>
                  <a:close/>
                </a:path>
              </a:pathLst>
            </a:custGeom>
            <a:blipFill>
              <a:blip r:embed="rId9"/>
              <a:stretch>
                <a:fillRect t="-174" b="-169"/>
              </a:stretch>
            </a:blipFill>
          </p:spPr>
          <p:txBody>
            <a:bodyPr/>
            <a:lstStyle/>
            <a:p>
              <a:endParaRPr lang="en-IN"/>
            </a:p>
          </p:txBody>
        </p:sp>
      </p:grpSp>
      <p:grpSp>
        <p:nvGrpSpPr>
          <p:cNvPr id="14" name="Group 14"/>
          <p:cNvGrpSpPr/>
          <p:nvPr/>
        </p:nvGrpSpPr>
        <p:grpSpPr>
          <a:xfrm>
            <a:off x="15738479" y="7985980"/>
            <a:ext cx="2549521" cy="2317747"/>
            <a:chOff x="0" y="0"/>
            <a:chExt cx="3399362" cy="3090329"/>
          </a:xfrm>
        </p:grpSpPr>
        <p:sp>
          <p:nvSpPr>
            <p:cNvPr id="15" name="Freeform 15"/>
            <p:cNvSpPr/>
            <p:nvPr/>
          </p:nvSpPr>
          <p:spPr>
            <a:xfrm>
              <a:off x="0" y="0"/>
              <a:ext cx="3399409" cy="3090291"/>
            </a:xfrm>
            <a:custGeom>
              <a:avLst/>
              <a:gdLst/>
              <a:ahLst/>
              <a:cxnLst/>
              <a:rect l="l" t="t" r="r" b="b"/>
              <a:pathLst>
                <a:path w="3399409" h="3090291">
                  <a:moveTo>
                    <a:pt x="0" y="0"/>
                  </a:moveTo>
                  <a:lnTo>
                    <a:pt x="3399409" y="0"/>
                  </a:lnTo>
                  <a:lnTo>
                    <a:pt x="3399409" y="3090291"/>
                  </a:lnTo>
                  <a:lnTo>
                    <a:pt x="0" y="3090291"/>
                  </a:lnTo>
                  <a:lnTo>
                    <a:pt x="0" y="0"/>
                  </a:lnTo>
                  <a:close/>
                </a:path>
              </a:pathLst>
            </a:custGeom>
            <a:blipFill>
              <a:blip r:embed="rId10"/>
              <a:stretch>
                <a:fillRect t="-74" r="1" b="-75"/>
              </a:stretch>
            </a:blipFill>
          </p:spPr>
          <p:txBody>
            <a:bodyPr/>
            <a:lstStyle/>
            <a:p>
              <a:endParaRPr lang="en-IN"/>
            </a:p>
          </p:txBody>
        </p:sp>
      </p:grpSp>
      <p:sp>
        <p:nvSpPr>
          <p:cNvPr id="16" name="TextBox 16"/>
          <p:cNvSpPr txBox="1"/>
          <p:nvPr/>
        </p:nvSpPr>
        <p:spPr>
          <a:xfrm>
            <a:off x="4932506" y="2527114"/>
            <a:ext cx="13277861" cy="4898777"/>
          </a:xfrm>
          <a:prstGeom prst="rect">
            <a:avLst/>
          </a:prstGeom>
        </p:spPr>
        <p:txBody>
          <a:bodyPr lIns="0" tIns="0" rIns="0" bIns="0" rtlCol="0" anchor="t">
            <a:spAutoFit/>
          </a:bodyPr>
          <a:lstStyle/>
          <a:p>
            <a:pPr algn="r">
              <a:lnSpc>
                <a:spcPts val="5863"/>
              </a:lnSpc>
            </a:pPr>
            <a:r>
              <a:rPr lang="en-US" sz="5143" dirty="0">
                <a:solidFill>
                  <a:srgbClr val="000000"/>
                </a:solidFill>
                <a:latin typeface="Sitka Display" pitchFamily="2" charset="0"/>
              </a:rPr>
              <a:t>Average price and payment values from customers of </a:t>
            </a:r>
            <a:r>
              <a:rPr lang="en-US" sz="5143" dirty="0" err="1">
                <a:solidFill>
                  <a:srgbClr val="000000"/>
                </a:solidFill>
                <a:latin typeface="Sitka Display" pitchFamily="2" charset="0"/>
              </a:rPr>
              <a:t>sao</a:t>
            </a:r>
            <a:r>
              <a:rPr lang="en-US" sz="5143" dirty="0">
                <a:solidFill>
                  <a:srgbClr val="000000"/>
                </a:solidFill>
                <a:latin typeface="Sitka Display" pitchFamily="2" charset="0"/>
              </a:rPr>
              <a:t> </a:t>
            </a:r>
            <a:r>
              <a:rPr lang="en-US" sz="5143" dirty="0" err="1">
                <a:solidFill>
                  <a:srgbClr val="000000"/>
                </a:solidFill>
                <a:latin typeface="Sitka Display" pitchFamily="2" charset="0"/>
              </a:rPr>
              <a:t>paulo</a:t>
            </a:r>
            <a:r>
              <a:rPr lang="en-US" sz="5143" dirty="0">
                <a:solidFill>
                  <a:srgbClr val="000000"/>
                </a:solidFill>
                <a:latin typeface="Sitka Display" pitchFamily="2" charset="0"/>
              </a:rPr>
              <a:t> city</a:t>
            </a:r>
          </a:p>
          <a:p>
            <a:pPr algn="r">
              <a:lnSpc>
                <a:spcPts val="4368"/>
              </a:lnSpc>
            </a:pPr>
            <a:r>
              <a:rPr lang="en-US" sz="3830" dirty="0">
                <a:solidFill>
                  <a:srgbClr val="000000"/>
                </a:solidFill>
                <a:latin typeface="Sitka Display" pitchFamily="2" charset="0"/>
              </a:rPr>
              <a:t>The analysis of average price and payment values from customers of Sao Paulo city helps in</a:t>
            </a:r>
          </a:p>
          <a:p>
            <a:pPr algn="r">
              <a:lnSpc>
                <a:spcPts val="4368"/>
              </a:lnSpc>
            </a:pPr>
            <a:r>
              <a:rPr lang="en-US" sz="3830" dirty="0">
                <a:solidFill>
                  <a:srgbClr val="000000"/>
                </a:solidFill>
                <a:latin typeface="Sitka Display" pitchFamily="2" charset="0"/>
              </a:rPr>
              <a:t>understanding the spending patterns of</a:t>
            </a:r>
          </a:p>
          <a:p>
            <a:pPr algn="r">
              <a:lnSpc>
                <a:spcPts val="4368"/>
              </a:lnSpc>
            </a:pPr>
            <a:r>
              <a:rPr lang="en-US" sz="3830" dirty="0">
                <a:solidFill>
                  <a:srgbClr val="000000"/>
                </a:solidFill>
                <a:latin typeface="Sitka Display" pitchFamily="2" charset="0"/>
              </a:rPr>
              <a:t>customers in this region. It also helps </a:t>
            </a:r>
            <a:r>
              <a:rPr lang="en-US" sz="3830" dirty="0" err="1">
                <a:solidFill>
                  <a:srgbClr val="000000"/>
                </a:solidFill>
                <a:latin typeface="Sitka Display" pitchFamily="2" charset="0"/>
              </a:rPr>
              <a:t>Olist</a:t>
            </a:r>
            <a:r>
              <a:rPr lang="en-US" sz="3830" dirty="0">
                <a:solidFill>
                  <a:srgbClr val="000000"/>
                </a:solidFill>
                <a:latin typeface="Sitka Display" pitchFamily="2" charset="0"/>
              </a:rPr>
              <a:t> in</a:t>
            </a:r>
          </a:p>
          <a:p>
            <a:pPr algn="r">
              <a:lnSpc>
                <a:spcPts val="4368"/>
              </a:lnSpc>
            </a:pPr>
            <a:r>
              <a:rPr lang="en-US" sz="3830" dirty="0">
                <a:solidFill>
                  <a:srgbClr val="000000"/>
                </a:solidFill>
                <a:latin typeface="Sitka Display" pitchFamily="2" charset="0"/>
              </a:rPr>
              <a:t>identifying high-value customers and creating targeted marketing campaigns</a:t>
            </a:r>
          </a:p>
        </p:txBody>
      </p:sp>
      <p:sp>
        <p:nvSpPr>
          <p:cNvPr id="8" name="Rectangle 7">
            <a:extLst>
              <a:ext uri="{FF2B5EF4-FFF2-40B4-BE49-F238E27FC236}">
                <a16:creationId xmlns:a16="http://schemas.microsoft.com/office/drawing/2014/main" id="{BC646DB7-009C-4608-A478-791125C10D0A}"/>
              </a:ext>
            </a:extLst>
          </p:cNvPr>
          <p:cNvSpPr/>
          <p:nvPr/>
        </p:nvSpPr>
        <p:spPr>
          <a:xfrm>
            <a:off x="8839200" y="728281"/>
            <a:ext cx="3610965" cy="707886"/>
          </a:xfrm>
          <a:prstGeom prst="rect">
            <a:avLst/>
          </a:prstGeom>
        </p:spPr>
        <p:txBody>
          <a:bodyPr wrap="square">
            <a:spAutoFit/>
          </a:bodyPr>
          <a:lstStyle/>
          <a:p>
            <a:r>
              <a:rPr lang="en-US" sz="4000" spc="249" dirty="0">
                <a:solidFill>
                  <a:srgbClr val="291B25"/>
                </a:solidFill>
                <a:latin typeface="Anton"/>
              </a:rPr>
              <a:t>KPI’4</a:t>
            </a:r>
            <a:endParaRPr lang="en-IN" sz="4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TotalTime>
  <Words>906</Words>
  <Application>Microsoft Office PowerPoint</Application>
  <PresentationFormat>Custom</PresentationFormat>
  <Paragraphs>73</Paragraphs>
  <Slides>23</Slides>
  <Notes>0</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23</vt:i4>
      </vt:variant>
    </vt:vector>
  </HeadingPairs>
  <TitlesOfParts>
    <vt:vector size="43" baseType="lpstr">
      <vt:lpstr>Times New Roman</vt:lpstr>
      <vt:lpstr>Borsok</vt:lpstr>
      <vt:lpstr>Montserrat</vt:lpstr>
      <vt:lpstr>Poppins Bold</vt:lpstr>
      <vt:lpstr>Amsterdam Three</vt:lpstr>
      <vt:lpstr>Anton</vt:lpstr>
      <vt:lpstr>Sweet Apricot</vt:lpstr>
      <vt:lpstr>Gagalin</vt:lpstr>
      <vt:lpstr>Calibri</vt:lpstr>
      <vt:lpstr>Oregano</vt:lpstr>
      <vt:lpstr>Montserrat Bold</vt:lpstr>
      <vt:lpstr>Montserrat Semi-Bold</vt:lpstr>
      <vt:lpstr>Arimo Bold</vt:lpstr>
      <vt:lpstr>Sitka Display Semibold</vt:lpstr>
      <vt:lpstr>Montserrat Ultra-Bold</vt:lpstr>
      <vt:lpstr>Arial</vt:lpstr>
      <vt:lpstr>Canva Student Font</vt:lpstr>
      <vt:lpstr>Open Sans Bold</vt:lpstr>
      <vt:lpstr>Sitka Display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ppt.pptx</dc:title>
  <dc:creator>sivabhavani thummalaabbigari</dc:creator>
  <cp:lastModifiedBy>sivabhavani thummalaabbigari</cp:lastModifiedBy>
  <cp:revision>11</cp:revision>
  <dcterms:created xsi:type="dcterms:W3CDTF">2006-08-16T00:00:00Z</dcterms:created>
  <dcterms:modified xsi:type="dcterms:W3CDTF">2024-05-08T07:28:41Z</dcterms:modified>
  <dc:identifier>DAF9r4y_Te4</dc:identifier>
</cp:coreProperties>
</file>